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9" r:id="rId5"/>
    <p:sldId id="260" r:id="rId6"/>
  </p:sldIdLst>
  <p:sldSz cx="12192000" cy="159480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FBA"/>
    <a:srgbClr val="004B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17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10014"/>
            <a:ext cx="10363200" cy="5552275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376406"/>
            <a:ext cx="9144000" cy="385041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13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402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49085"/>
            <a:ext cx="2628900" cy="1351521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49085"/>
            <a:ext cx="7734300" cy="1351521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137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325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975936"/>
            <a:ext cx="10515600" cy="663393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672630"/>
            <a:ext cx="10515600" cy="348862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2581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245424"/>
            <a:ext cx="5181600" cy="1011887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245424"/>
            <a:ext cx="5181600" cy="1011887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01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49088"/>
            <a:ext cx="10515600" cy="308254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09482"/>
            <a:ext cx="5157787" cy="1915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825459"/>
            <a:ext cx="5157787" cy="856837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09482"/>
            <a:ext cx="5183188" cy="1915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825459"/>
            <a:ext cx="5183188" cy="856837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93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86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151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63202"/>
            <a:ext cx="3932237" cy="3721206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296224"/>
            <a:ext cx="6172200" cy="1133343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784407"/>
            <a:ext cx="3932237" cy="88637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1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63202"/>
            <a:ext cx="3932237" cy="3721206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296224"/>
            <a:ext cx="6172200" cy="11333434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784407"/>
            <a:ext cx="3932237" cy="886370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220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49088"/>
            <a:ext cx="10515600" cy="3082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245424"/>
            <a:ext cx="10515600" cy="10118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4781460"/>
            <a:ext cx="2743200" cy="8490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3D40D-C80C-41E3-A2BF-CBAFA67F8DEF}" type="datetimeFigureOut">
              <a:rPr lang="ko-KR" altLang="en-US" smtClean="0"/>
              <a:t>2022-11-09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4781460"/>
            <a:ext cx="4114800" cy="8490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4781460"/>
            <a:ext cx="2743200" cy="8490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467FC-A033-4091-8707-010795B00D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8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1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1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B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>
            <a:extLst>
              <a:ext uri="{FF2B5EF4-FFF2-40B4-BE49-F238E27FC236}">
                <a16:creationId xmlns:a16="http://schemas.microsoft.com/office/drawing/2014/main" id="{16D6CD8A-0A1E-479C-A112-385EF89169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EDA66810-0F48-4B57-9826-C030E63A98D4}"/>
              </a:ext>
            </a:extLst>
          </p:cNvPr>
          <p:cNvGrpSpPr/>
          <p:nvPr/>
        </p:nvGrpSpPr>
        <p:grpSpPr>
          <a:xfrm>
            <a:off x="0" y="0"/>
            <a:ext cx="12192000" cy="15948025"/>
            <a:chOff x="0" y="0"/>
            <a:chExt cx="12192000" cy="15948025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2B43F2E9-3F8E-4BD3-84AB-2B852AC3A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15948025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FD34FE03-81FC-4DE0-81C2-F91F766B2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4518" y="2977662"/>
              <a:ext cx="9393482" cy="4805590"/>
            </a:xfrm>
            <a:prstGeom prst="rect">
              <a:avLst/>
            </a:prstGeom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ABA4BE22-FFE9-4DD8-BEE1-9101A8EF2076}"/>
              </a:ext>
            </a:extLst>
          </p:cNvPr>
          <p:cNvSpPr/>
          <p:nvPr/>
        </p:nvSpPr>
        <p:spPr>
          <a:xfrm>
            <a:off x="1885950" y="2862579"/>
            <a:ext cx="8458200" cy="599307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altLang="ko-KR" sz="4000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  <a:p>
            <a:pPr algn="ctr">
              <a:lnSpc>
                <a:spcPct val="200000"/>
              </a:lnSpc>
            </a:pPr>
            <a:r>
              <a:rPr lang="ko-KR" altLang="en-US" sz="4000" dirty="0"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지원서 작성 안내</a:t>
            </a:r>
            <a:endParaRPr lang="en-US" altLang="ko-KR" sz="4000" dirty="0"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  <a:p>
            <a:pPr algn="ctr"/>
            <a:endParaRPr lang="ko-KR" altLang="en-US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677CADA-DF47-40AC-AF3E-0F2A1C255E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988773"/>
            <a:ext cx="4064140" cy="181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96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B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8060D029-00CF-46D1-AF54-BE213D4AF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20" y="1147761"/>
            <a:ext cx="11411360" cy="7690265"/>
          </a:xfrm>
          <a:ln w="38100">
            <a:solidFill>
              <a:schemeClr val="bg1">
                <a:lumMod val="65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C155AF7-A8DC-432D-A79D-DA5E0C9FAB78}"/>
              </a:ext>
            </a:extLst>
          </p:cNvPr>
          <p:cNvSpPr/>
          <p:nvPr/>
        </p:nvSpPr>
        <p:spPr>
          <a:xfrm>
            <a:off x="2933700" y="5543550"/>
            <a:ext cx="5143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C13DF1B-BB85-4485-85BC-1FC9DBD9535C}"/>
              </a:ext>
            </a:extLst>
          </p:cNvPr>
          <p:cNvSpPr/>
          <p:nvPr/>
        </p:nvSpPr>
        <p:spPr>
          <a:xfrm>
            <a:off x="2419350" y="5772150"/>
            <a:ext cx="5143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67D0236-2826-46EB-A8E5-405A1B3B6E7F}"/>
              </a:ext>
            </a:extLst>
          </p:cNvPr>
          <p:cNvSpPr/>
          <p:nvPr/>
        </p:nvSpPr>
        <p:spPr>
          <a:xfrm>
            <a:off x="390320" y="8952017"/>
            <a:ext cx="11411360" cy="682089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1.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지원부서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‘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본부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4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미지정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)’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선택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2. 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지원분야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‘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국제개발협력인턴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’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선택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3. 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성명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한글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한문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영문 성명 입력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4. 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비밀번호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찾기 및 수정 불가하므로 기억하기 쉬운 비밀번호로 설정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endParaRPr lang="en-US" altLang="ko-KR" sz="24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5. 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연락처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본인휴대폰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및 연락 가능한 비상연락처 입력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6. 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전자우편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이메일주소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입력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7. </a:t>
            </a:r>
            <a:r>
              <a:rPr lang="ko-KR" altLang="en-US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우대사항 </a:t>
            </a:r>
            <a:endParaRPr lang="en-US" altLang="ko-KR" sz="24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장애인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장애인에 해당할 경우 선택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보훈대상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취업지원대상자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보훈대상자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에 해당할 경우 선택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저소득층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기초생활수급자에 해당할 경우 선택</a:t>
            </a:r>
            <a:endParaRPr lang="en-US" altLang="ko-KR" sz="24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기타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북한이탈주민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다문화가정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경력단절여성에 해당할 경우 선택 후 해당내용 기입</a:t>
            </a:r>
            <a:endParaRPr lang="en-US" altLang="ko-KR" sz="7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en-US" altLang="ko-KR" sz="7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</a:p>
          <a:p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※ KOICA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해외봉사단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000" dirty="0" err="1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영프로페셔널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선택 금지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금번 채용 우대사항에 해당하지 않음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  <a:p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                       </a:t>
            </a:r>
            <a:endParaRPr lang="ko-KR" altLang="en-US" sz="2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1AA78004-2B1E-45B9-8A29-84592AA990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8"/>
          <a:stretch/>
        </p:blipFill>
        <p:spPr>
          <a:xfrm>
            <a:off x="8839200" y="289722"/>
            <a:ext cx="4064140" cy="51544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5848CA5-551C-4017-A4ED-75E58D8E4D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57"/>
          <a:stretch/>
        </p:blipFill>
        <p:spPr>
          <a:xfrm>
            <a:off x="336620" y="175113"/>
            <a:ext cx="2339905" cy="744666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89A2FB47-AA46-47AC-BA5A-FB09BA150012}"/>
              </a:ext>
            </a:extLst>
          </p:cNvPr>
          <p:cNvSpPr/>
          <p:nvPr/>
        </p:nvSpPr>
        <p:spPr>
          <a:xfrm>
            <a:off x="2419350" y="6114741"/>
            <a:ext cx="5143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6201ADA-F6A8-4F0C-AF23-9C1D580B5649}"/>
              </a:ext>
            </a:extLst>
          </p:cNvPr>
          <p:cNvSpPr/>
          <p:nvPr/>
        </p:nvSpPr>
        <p:spPr>
          <a:xfrm>
            <a:off x="7753350" y="7219950"/>
            <a:ext cx="14287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5452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B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1AA78004-2B1E-45B9-8A29-84592AA990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8"/>
          <a:stretch/>
        </p:blipFill>
        <p:spPr>
          <a:xfrm>
            <a:off x="8839200" y="289722"/>
            <a:ext cx="4064140" cy="51544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5848CA5-551C-4017-A4ED-75E58D8E4D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57"/>
          <a:stretch/>
        </p:blipFill>
        <p:spPr>
          <a:xfrm>
            <a:off x="336620" y="175113"/>
            <a:ext cx="2339905" cy="744666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2EF51829-51D9-495A-AEEF-639A20D4797D}"/>
              </a:ext>
            </a:extLst>
          </p:cNvPr>
          <p:cNvGrpSpPr/>
          <p:nvPr/>
        </p:nvGrpSpPr>
        <p:grpSpPr>
          <a:xfrm>
            <a:off x="390320" y="976929"/>
            <a:ext cx="11411360" cy="8938764"/>
            <a:chOff x="742950" y="919779"/>
            <a:chExt cx="10648950" cy="8938764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07D4633-1253-40C0-B2F0-581484A194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4" b="80648"/>
            <a:stretch/>
          </p:blipFill>
          <p:spPr>
            <a:xfrm>
              <a:off x="742950" y="919779"/>
              <a:ext cx="10648950" cy="1975821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79DB92EB-C4A1-4F16-BA31-FBEAC1A680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24" r="534" b="58124"/>
            <a:stretch/>
          </p:blipFill>
          <p:spPr>
            <a:xfrm>
              <a:off x="742950" y="2870328"/>
              <a:ext cx="10648950" cy="1975821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AD0C78CE-8344-4271-875B-15124D467E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727" b="29152"/>
            <a:stretch/>
          </p:blipFill>
          <p:spPr>
            <a:xfrm>
              <a:off x="742950" y="4833630"/>
              <a:ext cx="10648950" cy="266700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0A050A7C-8CB9-4060-A386-A015F09B96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879" b="3027"/>
            <a:stretch/>
          </p:blipFill>
          <p:spPr>
            <a:xfrm>
              <a:off x="742950" y="7500631"/>
              <a:ext cx="10648950" cy="2357912"/>
            </a:xfrm>
            <a:prstGeom prst="rect">
              <a:avLst/>
            </a:prstGeom>
          </p:spPr>
        </p:pic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E210F719-60F1-4323-AA57-239D6AB5C16D}"/>
              </a:ext>
            </a:extLst>
          </p:cNvPr>
          <p:cNvSpPr/>
          <p:nvPr/>
        </p:nvSpPr>
        <p:spPr>
          <a:xfrm>
            <a:off x="390320" y="10049702"/>
            <a:ext cx="11411360" cy="572320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8. KOICA </a:t>
            </a:r>
            <a:r>
              <a:rPr lang="ko-KR" altLang="en-US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유관경력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b="1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기입 금지</a:t>
            </a:r>
            <a:endParaRPr lang="en-US" altLang="ko-KR" sz="2400" b="1" dirty="0">
              <a:solidFill>
                <a:srgbClr val="FEBFBA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※ 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경력관련 내용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12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번 경력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경험사항에 모두 기술</a:t>
            </a:r>
            <a:endParaRPr lang="en-US" altLang="ko-KR" sz="2000" dirty="0">
              <a:solidFill>
                <a:srgbClr val="FEBFBA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9. </a:t>
            </a:r>
            <a:r>
              <a:rPr lang="ko-KR" altLang="en-US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외국어사항 </a:t>
            </a: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입사예정일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(2023.1.2)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기준으로 유효한 공인어학성적 기입</a:t>
            </a:r>
            <a:r>
              <a:rPr lang="en-US" altLang="ko-KR" sz="20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추가가능</a:t>
            </a:r>
            <a:r>
              <a:rPr lang="en-US" altLang="ko-KR" sz="20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10. </a:t>
            </a:r>
            <a:r>
              <a:rPr lang="ko-KR" altLang="en-US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자격사항 </a:t>
            </a: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입사예정일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(2023.1.2)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기준으로 유효한 자격증 내역 기입</a:t>
            </a:r>
            <a:r>
              <a:rPr lang="en-US" altLang="ko-KR" sz="20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0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추가가능</a:t>
            </a:r>
            <a:r>
              <a:rPr lang="en-US" altLang="ko-KR" sz="20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sz="2400" b="1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11. </a:t>
            </a:r>
            <a:r>
              <a:rPr lang="ko-KR" altLang="en-US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교육사항                      </a:t>
            </a: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endParaRPr lang="en-US" altLang="ko-KR" sz="24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종류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교육사항 입력 </a:t>
            </a:r>
            <a:r>
              <a:rPr lang="en-US" altLang="ko-KR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직업훈련 및 기타 선택 금지</a:t>
            </a:r>
            <a:r>
              <a:rPr lang="en-US" altLang="ko-KR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sz="2400" b="1" dirty="0">
              <a:solidFill>
                <a:srgbClr val="FEBFBA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lang="ko-KR" altLang="en-US" sz="2400" dirty="0" err="1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교육명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개별 과목명 입력 </a:t>
            </a: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주요내용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해당과목 교육내용 간략히 기술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endParaRPr lang="en-US" altLang="ko-KR" sz="2400" b="1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교육시간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이수학점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과목별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이수학점 입력 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예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2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학점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3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학점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4 credits </a:t>
            </a:r>
            <a:r>
              <a:rPr lang="ko-KR" altLang="en-US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등</a:t>
            </a:r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  <a:p>
            <a:r>
              <a:rPr lang="en-US" altLang="ko-KR" sz="8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</a:p>
          <a:p>
            <a:r>
              <a:rPr lang="en-US" altLang="ko-KR" sz="20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※ 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학교명 및 학교명을 유추할 수 있는 내용 입력 시 블라인드채용 기준 위배로 감점 처리</a:t>
            </a:r>
            <a:endParaRPr lang="en-US" altLang="ko-KR" sz="2000" dirty="0">
              <a:solidFill>
                <a:srgbClr val="FEBFBA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r>
              <a:rPr lang="en-US" altLang="ko-KR" sz="24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                       </a:t>
            </a:r>
            <a:endParaRPr lang="ko-KR" altLang="en-US" sz="28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4952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B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667D0236-2826-46EB-A8E5-405A1B3B6E7F}"/>
              </a:ext>
            </a:extLst>
          </p:cNvPr>
          <p:cNvSpPr/>
          <p:nvPr/>
        </p:nvSpPr>
        <p:spPr>
          <a:xfrm>
            <a:off x="390320" y="8711460"/>
            <a:ext cx="11411360" cy="641770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>
              <a:lnSpc>
                <a:spcPct val="150000"/>
              </a:lnSpc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12.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경력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경험사항</a:t>
            </a:r>
            <a:endParaRPr lang="en-US" altLang="ko-KR" sz="2400" b="1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경력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경력증명서 및 </a:t>
            </a:r>
            <a:r>
              <a:rPr lang="ko-KR" altLang="en-US" sz="2400" dirty="0" err="1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건강보험자격득실확인서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모두 확인되는 경력 기입</a:t>
            </a:r>
            <a:endParaRPr lang="en-US" altLang="ko-KR" sz="2400" b="1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경험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활동증명서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수료증 등으로 증빙 가능한 경험 기입</a:t>
            </a: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기관명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소속 기관 및 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부서명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기입 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예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한국국제협력단 인사</a:t>
            </a:r>
            <a:r>
              <a:rPr lang="en-US" altLang="ko-KR" dirty="0"/>
              <a:t>·</a:t>
            </a:r>
            <a:r>
              <a:rPr lang="ko-KR" altLang="en-US" dirty="0" err="1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교육팀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sz="8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※ 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기관명에 학교명이 들어갈 경우 반드시 블라인드 처리 </a:t>
            </a:r>
            <a:r>
              <a:rPr lang="en-US" altLang="ko-KR" sz="16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sz="16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예</a:t>
            </a:r>
            <a:r>
              <a:rPr lang="en-US" altLang="ko-KR" sz="16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00</a:t>
            </a:r>
            <a:r>
              <a:rPr lang="ko-KR" altLang="en-US" sz="16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대학교 아시아연구소</a:t>
            </a:r>
            <a:r>
              <a:rPr lang="en-US" altLang="ko-KR" sz="16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sz="20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근무기간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입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·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퇴사일 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년</a:t>
            </a:r>
            <a:r>
              <a:rPr lang="en-US" altLang="ko-KR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월</a:t>
            </a:r>
            <a:r>
              <a:rPr lang="en-US" altLang="ko-KR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일 단위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로 입력 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예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2019.3.31~2020.12.1.)</a:t>
            </a: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                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재직중일 경우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퇴사일을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‘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재직중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’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으로 표기 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</a:t>
            </a:r>
            <a:r>
              <a:rPr lang="ko-KR" altLang="en-US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예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2019.3.31~</a:t>
            </a:r>
            <a:r>
              <a:rPr lang="ko-KR" altLang="en-US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재직중</a:t>
            </a:r>
            <a:r>
              <a:rPr lang="en-US" altLang="ko-KR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역할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직위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/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직급 기입</a:t>
            </a: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- 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활동내용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담당업무 내용 간략히 서술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</a:p>
          <a:p>
            <a:pPr lvl="0">
              <a:lnSpc>
                <a:spcPct val="1500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13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.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역량기술서</a:t>
            </a: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경력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경험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사항을 구체적으로 서술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(1000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자 이내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)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1AA78004-2B1E-45B9-8A29-84592AA990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8"/>
          <a:stretch/>
        </p:blipFill>
        <p:spPr>
          <a:xfrm>
            <a:off x="8839200" y="289722"/>
            <a:ext cx="4064140" cy="51544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5848CA5-551C-4017-A4ED-75E58D8E4D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57"/>
          <a:stretch/>
        </p:blipFill>
        <p:spPr>
          <a:xfrm>
            <a:off x="336620" y="175113"/>
            <a:ext cx="2339905" cy="74466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331C00C8-F860-4EE1-88FC-84908BC6C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20" y="1101725"/>
            <a:ext cx="11461516" cy="748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83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B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667D0236-2826-46EB-A8E5-405A1B3B6E7F}"/>
              </a:ext>
            </a:extLst>
          </p:cNvPr>
          <p:cNvSpPr/>
          <p:nvPr/>
        </p:nvSpPr>
        <p:spPr>
          <a:xfrm>
            <a:off x="390320" y="8487940"/>
            <a:ext cx="11411360" cy="610054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lvl="0"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14. </a:t>
            </a:r>
            <a:r>
              <a:rPr lang="ko-KR" altLang="en-US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자기소개서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항목당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1000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자 이내로 서술</a:t>
            </a:r>
            <a:endParaRPr lang="en-US" altLang="ko-KR" sz="8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defRPr/>
            </a:pP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※</a:t>
            </a:r>
            <a:r>
              <a:rPr lang="ko-KR" altLang="en-US" sz="20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블라인드 기준에 위배되는 내용 기술할 경우 감점 처리</a:t>
            </a:r>
            <a:endParaRPr lang="en-US" altLang="ko-KR" sz="2400" dirty="0">
              <a:solidFill>
                <a:srgbClr val="FEBFBA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15. </a:t>
            </a:r>
            <a:r>
              <a:rPr lang="ko-KR" altLang="en-US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제출서류 </a:t>
            </a: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별도로 요구하는 서류가 없으므로 </a:t>
            </a:r>
            <a:r>
              <a:rPr lang="ko-KR" altLang="en-US" sz="2400" dirty="0">
                <a:solidFill>
                  <a:srgbClr val="FEBFBA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첨부파일 업로드 금지</a:t>
            </a:r>
            <a:endParaRPr lang="en-US" altLang="ko-KR" sz="2400" b="1" dirty="0">
              <a:solidFill>
                <a:srgbClr val="FEBFBA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r>
              <a:rPr lang="en-US" altLang="ko-KR" sz="2400" b="1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   </a:t>
            </a:r>
            <a:r>
              <a:rPr lang="en-US" altLang="ko-KR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- </a:t>
            </a:r>
            <a:r>
              <a:rPr lang="ko-KR" altLang="en-US" sz="2400" dirty="0">
                <a:solidFill>
                  <a:prstClr val="white"/>
                </a:solidFill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면접대상자에 한해 지원서 작성 내용 증빙서류 제출 안내 예정</a:t>
            </a: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lvl="0">
              <a:lnSpc>
                <a:spcPts val="4200"/>
              </a:lnSpc>
              <a:defRPr/>
            </a:pPr>
            <a:endParaRPr lang="en-US" altLang="ko-KR" sz="24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dirty="0">
              <a:solidFill>
                <a:prstClr val="white"/>
              </a:solidFill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1AA78004-2B1E-45B9-8A29-84592AA990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8"/>
          <a:stretch/>
        </p:blipFill>
        <p:spPr>
          <a:xfrm>
            <a:off x="8839200" y="289722"/>
            <a:ext cx="4064140" cy="51544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5848CA5-551C-4017-A4ED-75E58D8E4D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57"/>
          <a:stretch/>
        </p:blipFill>
        <p:spPr>
          <a:xfrm>
            <a:off x="336620" y="175113"/>
            <a:ext cx="2339905" cy="744666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41449366-864A-49C9-9838-EDAF56D669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46"/>
          <a:stretch/>
        </p:blipFill>
        <p:spPr>
          <a:xfrm>
            <a:off x="390320" y="1294765"/>
            <a:ext cx="11411360" cy="1831975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8CB665C6-D2BA-4EAD-A25D-8BBB1B2B41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63" b="59053"/>
          <a:stretch/>
        </p:blipFill>
        <p:spPr>
          <a:xfrm>
            <a:off x="390320" y="3108661"/>
            <a:ext cx="11411360" cy="70485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86F7F8D-ED24-463B-8E25-8E2917C059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79"/>
          <a:stretch/>
        </p:blipFill>
        <p:spPr>
          <a:xfrm>
            <a:off x="390320" y="3813511"/>
            <a:ext cx="11411360" cy="456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47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412</Words>
  <Application>Microsoft Office PowerPoint</Application>
  <PresentationFormat>사용자 지정</PresentationFormat>
  <Paragraphs>49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KoPubWorld돋움체 Light</vt:lpstr>
      <vt:lpstr>KoPub돋움체 Bold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KOICA</dc:creator>
  <cp:lastModifiedBy>koica</cp:lastModifiedBy>
  <cp:revision>42</cp:revision>
  <dcterms:created xsi:type="dcterms:W3CDTF">2020-12-08T08:28:55Z</dcterms:created>
  <dcterms:modified xsi:type="dcterms:W3CDTF">2022-11-09T05:47:35Z</dcterms:modified>
</cp:coreProperties>
</file>