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sldIdLst>
    <p:sldId id="258" r:id="rId5"/>
    <p:sldId id="259" r:id="rId6"/>
    <p:sldId id="261" r:id="rId7"/>
    <p:sldId id="262" r:id="rId8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D5242B"/>
    <a:srgbClr val="DB454B"/>
    <a:srgbClr val="FF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660"/>
  </p:normalViewPr>
  <p:slideViewPr>
    <p:cSldViewPr snapToGrid="0">
      <p:cViewPr>
        <p:scale>
          <a:sx n="100" d="100"/>
          <a:sy n="100" d="100"/>
        </p:scale>
        <p:origin x="-1020" y="10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D63CF-3D92-4206-8F43-1D214EB4B126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51B65-9624-41C6-8F5F-4A3139DD9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35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51B65-9624-41C6-8F5F-4A3139DD93B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924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02D3563-FF2E-D347-E6EB-A1B6EF7AA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xmlns="" id="{D871E70D-89EA-32FE-F07B-68D20B5A93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xmlns="" id="{428198D9-6273-B846-24CC-F2D4E99815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C10BE7D4-1AF7-01FC-E969-5211760094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51B65-9624-41C6-8F5F-4A3139DD93B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679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D1C32F6-40D4-BA9B-2AEE-03BFDDCA0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xmlns="" id="{5DEDD44D-46AC-BD5E-E5B0-56AB2CED21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xmlns="" id="{AAD20EA5-1C64-DA7B-3D7E-F39444BA2A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43FD6309-4D73-93C2-E907-991742FAE3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51B65-9624-41C6-8F5F-4A3139DD93B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685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26820FF-6462-E001-AA5B-9965703B3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xmlns="" id="{567BFD99-095F-D494-5B1E-B74AE3CD1B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xmlns="" id="{09D87952-5E0F-C330-F5A0-257D8A3D6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387B1009-ADA3-7E40-EC99-961F42DD54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51B65-9624-41C6-8F5F-4A3139DD93B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284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81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91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57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30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059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6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27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76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3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89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732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1036D-F0B9-4CD5-B217-DCDF16CE5CE7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A09F11-01AE-49A4-910B-0A438E82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94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.career.greetinghr.com/gui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타원 53">
            <a:extLst>
              <a:ext uri="{FF2B5EF4-FFF2-40B4-BE49-F238E27FC236}">
                <a16:creationId xmlns:a16="http://schemas.microsoft.com/office/drawing/2014/main" xmlns="" id="{8242F85B-1EAD-591E-7B77-8E6B3C46FB3E}"/>
              </a:ext>
            </a:extLst>
          </p:cNvPr>
          <p:cNvSpPr/>
          <p:nvPr/>
        </p:nvSpPr>
        <p:spPr>
          <a:xfrm>
            <a:off x="115543" y="521940"/>
            <a:ext cx="288317" cy="310129"/>
          </a:xfrm>
          <a:prstGeom prst="ellipse">
            <a:avLst/>
          </a:prstGeom>
          <a:noFill/>
          <a:ln w="28575">
            <a:solidFill>
              <a:srgbClr val="E6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08E02985-AA7B-0A1C-A2A3-EFA847457EC9}"/>
              </a:ext>
            </a:extLst>
          </p:cNvPr>
          <p:cNvSpPr/>
          <p:nvPr/>
        </p:nvSpPr>
        <p:spPr>
          <a:xfrm>
            <a:off x="0" y="-571"/>
            <a:ext cx="6858000" cy="365961"/>
          </a:xfrm>
          <a:prstGeom prst="rect">
            <a:avLst/>
          </a:prstGeom>
          <a:solidFill>
            <a:srgbClr val="D524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    </a:t>
            </a:r>
            <a:endParaRPr lang="ko-KR" alt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485661-26D1-9DD2-54F1-D73152E16180}"/>
              </a:ext>
            </a:extLst>
          </p:cNvPr>
          <p:cNvSpPr txBox="1"/>
          <p:nvPr/>
        </p:nvSpPr>
        <p:spPr>
          <a:xfrm>
            <a:off x="200262" y="591074"/>
            <a:ext cx="2511706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ko-KR" altLang="en-US" sz="1400" b="1" dirty="0" smtClean="0"/>
              <a:t>조선내화 </a:t>
            </a:r>
            <a:endParaRPr lang="en-US" altLang="ko-KR" sz="1400" b="1" dirty="0"/>
          </a:p>
          <a:p>
            <a:pPr>
              <a:lnSpc>
                <a:spcPct val="80000"/>
              </a:lnSpc>
            </a:pPr>
            <a:endParaRPr lang="en-US" altLang="ko-KR" sz="1050" b="1" dirty="0"/>
          </a:p>
          <a:p>
            <a:pPr>
              <a:lnSpc>
                <a:spcPct val="80000"/>
              </a:lnSpc>
            </a:pPr>
            <a:r>
              <a:rPr lang="ko-KR" altLang="en-US" sz="2400" b="1" dirty="0"/>
              <a:t>해외영업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외국인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4F6E7B3-931F-2285-E8BB-B0D1E2BFE0E4}"/>
              </a:ext>
            </a:extLst>
          </p:cNvPr>
          <p:cNvSpPr txBox="1"/>
          <p:nvPr/>
        </p:nvSpPr>
        <p:spPr>
          <a:xfrm>
            <a:off x="2673753" y="624653"/>
            <a:ext cx="4341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1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조선내화</a:t>
            </a:r>
            <a:r>
              <a:rPr lang="ko-KR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의</a:t>
            </a:r>
            <a:r>
              <a:rPr lang="en-US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해외영업 외국인 담당자 포지션</a:t>
            </a:r>
            <a:endParaRPr lang="en-US" altLang="ko-KR" sz="1200" b="1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한국</a:t>
            </a:r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에서 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근무하며</a:t>
            </a:r>
            <a:r>
              <a:rPr lang="en-US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업무 지식 습득 및 실무 수행</a:t>
            </a:r>
            <a:endParaRPr lang="en-US" altLang="ko-KR" sz="1200" b="1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향후 고국으로 파견되어 현지 </a:t>
            </a:r>
            <a:r>
              <a:rPr lang="en-US" altLang="ko-KR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B2B </a:t>
            </a:r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영업 담당자로 근무 예정</a:t>
            </a:r>
            <a:endParaRPr lang="en-US" altLang="ko-KR" sz="1200" b="1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1DE6EDA-D088-D868-69DA-A489A9D01A92}"/>
              </a:ext>
            </a:extLst>
          </p:cNvPr>
          <p:cNvSpPr txBox="1"/>
          <p:nvPr/>
        </p:nvSpPr>
        <p:spPr>
          <a:xfrm>
            <a:off x="-3053" y="1544653"/>
            <a:ext cx="3261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/>
              <a:t>담당업무   </a:t>
            </a:r>
            <a:r>
              <a:rPr lang="en-US" altLang="ko-KR" sz="1400" dirty="0">
                <a:solidFill>
                  <a:schemeClr val="bg2">
                    <a:lumMod val="75000"/>
                  </a:schemeClr>
                </a:solidFill>
              </a:rPr>
              <a:t>Responsibilities</a:t>
            </a:r>
            <a:endParaRPr lang="ko-KR" alt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1870037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5A29FF5-0B98-A806-AD2A-06944AE47B33}"/>
              </a:ext>
            </a:extLst>
          </p:cNvPr>
          <p:cNvSpPr txBox="1"/>
          <p:nvPr/>
        </p:nvSpPr>
        <p:spPr>
          <a:xfrm>
            <a:off x="-3053" y="3198086"/>
            <a:ext cx="251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/>
              <a:t>자격요건   </a:t>
            </a:r>
            <a:r>
              <a:rPr lang="en-US" altLang="ko-KR" sz="1400" dirty="0">
                <a:solidFill>
                  <a:schemeClr val="bg2">
                    <a:lumMod val="75000"/>
                  </a:schemeClr>
                </a:solidFill>
              </a:rPr>
              <a:t>Requirements</a:t>
            </a:r>
            <a:endParaRPr lang="ko-KR" alt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64EFE8E-F8A4-3E1A-83C2-DA0B575CF62A}"/>
              </a:ext>
            </a:extLst>
          </p:cNvPr>
          <p:cNvSpPr txBox="1"/>
          <p:nvPr/>
        </p:nvSpPr>
        <p:spPr>
          <a:xfrm>
            <a:off x="58874" y="3496202"/>
            <a:ext cx="5985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국적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국내 거주 중인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브라질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러시아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국적의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외국인 유학생</a:t>
            </a:r>
            <a:endParaRPr lang="en-US" altLang="ko-KR" sz="1200" b="1" dirty="0" smtClean="0">
              <a:solidFill>
                <a:srgbClr val="E6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어학 수준</a:t>
            </a: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비즈니스 커뮤니케이션 가능한 수준의 한국어 역량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보유자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TOPIK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한국어 능력 시험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급 이상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필수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성적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발표일로부터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년 이내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학력</a:t>
            </a:r>
            <a:r>
              <a:rPr lang="en-US" altLang="ko-KR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전공</a:t>
            </a:r>
            <a:r>
              <a:rPr lang="en-US" altLang="ko-KR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경력</a:t>
            </a:r>
            <a:r>
              <a:rPr lang="en-US" altLang="ko-KR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전공 및 경력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무관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학부 및 석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박사 대학원 기 졸업자 혹은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2025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졸업예정자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학사 이상 학위 취득예정자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■</a:t>
            </a: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기타</a:t>
            </a:r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현재 대한민국 체류중인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외국인 유학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생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국내 취업 가능한 비자 보유자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D-2, D-10, E-7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등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E-7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비자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취득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국내 취업에 결격 사유가 없는 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F2D5B6F2-462E-A510-3D21-68F6A1DD596C}"/>
              </a:ext>
            </a:extLst>
          </p:cNvPr>
          <p:cNvSpPr txBox="1"/>
          <p:nvPr/>
        </p:nvSpPr>
        <p:spPr>
          <a:xfrm>
            <a:off x="51355" y="1920558"/>
            <a:ext cx="5954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>
                <a:solidFill>
                  <a:schemeClr val="tx1"/>
                </a:solidFill>
              </a:rPr>
              <a:t>담당업무</a:t>
            </a:r>
            <a:r>
              <a:rPr lang="en-US" altLang="ko-KR" sz="1200" b="1" dirty="0">
                <a:solidFill>
                  <a:schemeClr val="tx1"/>
                </a:solidFill>
              </a:rPr>
              <a:t/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해외영업전반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고객사 관리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수주 판매 관리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생산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선적 수금 등 영업관리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영업망 구축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신시장 발굴 등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76" y="9419165"/>
            <a:ext cx="539995" cy="31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328C576-5288-6662-23DC-4BADECEF6333}"/>
              </a:ext>
            </a:extLst>
          </p:cNvPr>
          <p:cNvSpPr txBox="1"/>
          <p:nvPr/>
        </p:nvSpPr>
        <p:spPr>
          <a:xfrm>
            <a:off x="66393" y="7318589"/>
            <a:ext cx="251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/>
              <a:t>우대사항   </a:t>
            </a:r>
            <a:r>
              <a:rPr lang="en-US" altLang="ko-KR" sz="1400" dirty="0">
                <a:solidFill>
                  <a:schemeClr val="bg2">
                    <a:lumMod val="75000"/>
                  </a:schemeClr>
                </a:solidFill>
              </a:rPr>
              <a:t>Preferences</a:t>
            </a:r>
            <a:endParaRPr lang="ko-KR" alt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F11C84A-0ABB-DAB2-26DE-E978103D42B6}"/>
              </a:ext>
            </a:extLst>
          </p:cNvPr>
          <p:cNvSpPr txBox="1"/>
          <p:nvPr/>
        </p:nvSpPr>
        <p:spPr>
          <a:xfrm>
            <a:off x="62450" y="7679591"/>
            <a:ext cx="542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소프트 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스킬</a:t>
            </a: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200" dirty="0" smtClean="0"/>
              <a:t> 뛰어난 </a:t>
            </a:r>
            <a:r>
              <a:rPr lang="ko-KR" altLang="en-US" sz="1200" dirty="0"/>
              <a:t>커뮤니케이션 및 대인관계 능력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200" dirty="0"/>
              <a:t> </a:t>
            </a:r>
            <a:r>
              <a:rPr lang="ko-KR" altLang="en-US" sz="1200" b="0" i="0" dirty="0" smtClean="0">
                <a:solidFill>
                  <a:srgbClr val="121619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엑셀</a:t>
            </a:r>
            <a:r>
              <a:rPr lang="en-US" altLang="ko-KR" sz="1200" b="0" i="0" dirty="0">
                <a:solidFill>
                  <a:srgbClr val="121619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, PPT </a:t>
            </a:r>
            <a:r>
              <a:rPr lang="ko-KR" altLang="en-US" sz="1200" b="0" i="0" dirty="0">
                <a:solidFill>
                  <a:srgbClr val="121619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등 </a:t>
            </a:r>
            <a:r>
              <a:rPr lang="en-US" altLang="ko-KR" sz="1200" b="0" i="0" dirty="0">
                <a:solidFill>
                  <a:srgbClr val="121619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MS Office </a:t>
            </a:r>
            <a:r>
              <a:rPr lang="ko-KR" altLang="en-US" sz="1200" b="0" i="0" dirty="0">
                <a:solidFill>
                  <a:srgbClr val="121619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활용 능력 우수자</a:t>
            </a: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1200" dirty="0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3528050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7639691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76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C3ECE7-4766-AD70-8185-21FC4E95C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타원 53">
            <a:extLst>
              <a:ext uri="{FF2B5EF4-FFF2-40B4-BE49-F238E27FC236}">
                <a16:creationId xmlns:a16="http://schemas.microsoft.com/office/drawing/2014/main" xmlns="" id="{F9FE0BAC-A89A-4154-53CF-1A685F1AB7CF}"/>
              </a:ext>
            </a:extLst>
          </p:cNvPr>
          <p:cNvSpPr/>
          <p:nvPr/>
        </p:nvSpPr>
        <p:spPr>
          <a:xfrm>
            <a:off x="115543" y="521940"/>
            <a:ext cx="288317" cy="310129"/>
          </a:xfrm>
          <a:prstGeom prst="ellipse">
            <a:avLst/>
          </a:prstGeom>
          <a:noFill/>
          <a:ln w="28575">
            <a:solidFill>
              <a:srgbClr val="E6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07E4F149-C85C-1B97-B697-CF7D208C9B87}"/>
              </a:ext>
            </a:extLst>
          </p:cNvPr>
          <p:cNvSpPr/>
          <p:nvPr/>
        </p:nvSpPr>
        <p:spPr>
          <a:xfrm>
            <a:off x="0" y="-571"/>
            <a:ext cx="6858000" cy="365961"/>
          </a:xfrm>
          <a:prstGeom prst="rect">
            <a:avLst/>
          </a:prstGeom>
          <a:solidFill>
            <a:srgbClr val="D524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    </a:t>
            </a:r>
            <a:endParaRPr lang="ko-KR" alt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9EB26EA-FF79-B39D-69FC-3D85868910FE}"/>
              </a:ext>
            </a:extLst>
          </p:cNvPr>
          <p:cNvSpPr txBox="1"/>
          <p:nvPr/>
        </p:nvSpPr>
        <p:spPr>
          <a:xfrm>
            <a:off x="3297" y="1503157"/>
            <a:ext cx="501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/>
              <a:t>기타 세부사항  </a:t>
            </a:r>
            <a:r>
              <a:rPr lang="en-US" altLang="ko-KR" sz="1400" dirty="0" smtClean="0">
                <a:solidFill>
                  <a:schemeClr val="bg2">
                    <a:lumMod val="75000"/>
                  </a:schemeClr>
                </a:solidFill>
              </a:rPr>
              <a:t>Et cetera </a:t>
            </a:r>
            <a:endParaRPr lang="ko-KR" alt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307048B-F513-9FD2-E061-37FFFBDFD7B2}"/>
              </a:ext>
            </a:extLst>
          </p:cNvPr>
          <p:cNvSpPr txBox="1"/>
          <p:nvPr/>
        </p:nvSpPr>
        <p:spPr>
          <a:xfrm>
            <a:off x="52249" y="1808854"/>
            <a:ext cx="6253353" cy="5286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채용형태</a:t>
            </a:r>
            <a:endParaRPr lang="en-US" altLang="ko-KR" sz="1200" b="1" dirty="0"/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계약직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(1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근무 후 정규직 전환 심사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근무지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국내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서울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포항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광양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근무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향후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고국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브라질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러시아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파견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예정</a:t>
            </a:r>
            <a:r>
              <a:rPr lang="en-US" altLang="ko-KR" sz="1200" b="1" dirty="0">
                <a:solidFill>
                  <a:schemeClr val="tx1"/>
                </a:solidFill>
              </a:rPr>
              <a:t/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ko-KR" altLang="en-US" sz="1200" dirty="0" smtClean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</a:t>
            </a:r>
            <a:r>
              <a:rPr lang="ko-KR" altLang="en-US" sz="1200" b="1" dirty="0"/>
              <a:t>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지원 </a:t>
            </a:r>
            <a:r>
              <a:rPr lang="ko-KR" altLang="en-US" sz="1200" b="1" dirty="0">
                <a:solidFill>
                  <a:schemeClr val="tx1"/>
                </a:solidFill>
              </a:rPr>
              <a:t>및 복리후생</a:t>
            </a:r>
            <a:endParaRPr lang="en-US" altLang="ko-KR" sz="1200" dirty="0">
              <a:solidFill>
                <a:srgbClr val="E6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</a:rPr>
              <a:t>• </a:t>
            </a:r>
            <a:r>
              <a:rPr lang="en-US" altLang="ko-KR" sz="1200" dirty="0">
                <a:solidFill>
                  <a:srgbClr val="121619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E-7 </a:t>
            </a:r>
            <a:r>
              <a:rPr lang="ko-KR" altLang="en-US" sz="1200" dirty="0">
                <a:solidFill>
                  <a:srgbClr val="121619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등 취업 비자 발급 지원 </a:t>
            </a:r>
            <a:endParaRPr lang="en-US" altLang="ko-KR" sz="1200" dirty="0" smtClean="0">
              <a:solidFill>
                <a:srgbClr val="121619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</a:rPr>
              <a:t>주 </a:t>
            </a:r>
            <a:r>
              <a:rPr lang="en-US" altLang="ko-KR" sz="1200" dirty="0" smtClean="0">
                <a:latin typeface="맑은 고딕" panose="020B0503020000020004" pitchFamily="50" charset="-127"/>
              </a:rPr>
              <a:t>5</a:t>
            </a:r>
            <a:r>
              <a:rPr lang="ko-KR" altLang="en-US" sz="1200" dirty="0" smtClean="0">
                <a:latin typeface="맑은 고딕" panose="020B0503020000020004" pitchFamily="50" charset="-127"/>
              </a:rPr>
              <a:t>일 근무</a:t>
            </a:r>
            <a:endParaRPr lang="en-US" altLang="ko-KR" sz="1200" dirty="0" smtClean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</a:rPr>
              <a:t>유연근무제 시행</a:t>
            </a:r>
            <a:endParaRPr lang="en-US" altLang="ko-KR" sz="1200" dirty="0">
              <a:solidFill>
                <a:srgbClr val="121619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광양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포항 근무 시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사택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월세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지원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서울 근무 시 교통비 지급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의료비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건강검진비 지원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기본 연차 외 매년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 특별휴가 지원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장기근속자 포상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직무교육 및 역량강화 교육 지원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b="0" i="0" dirty="0">
                <a:solidFill>
                  <a:srgbClr val="424242"/>
                </a:solidFill>
                <a:effectLst/>
                <a:latin typeface="Pretendard"/>
              </a:rPr>
              <a:t>사내어학강좌 지원</a:t>
            </a:r>
            <a:endParaRPr lang="en-US" altLang="ko-KR" sz="1200" b="0" i="0" dirty="0">
              <a:solidFill>
                <a:srgbClr val="424242"/>
              </a:solidFill>
              <a:effectLst/>
              <a:latin typeface="Pretendard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자녀 학자금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지원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매년 복지카드 지급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 경조 휴가 및 경조금 지급</a:t>
            </a:r>
            <a:endParaRPr lang="en-US" altLang="ko-KR" sz="1200" dirty="0">
              <a:solidFill>
                <a:srgbClr val="E6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pPr>
              <a:lnSpc>
                <a:spcPct val="150000"/>
              </a:lnSpc>
            </a:pPr>
            <a:endParaRPr lang="ko-KR" altLang="en-US" sz="1050" dirty="0">
              <a:solidFill>
                <a:srgbClr val="E60000"/>
              </a:solidFill>
            </a:endParaRPr>
          </a:p>
          <a:p>
            <a:pPr>
              <a:lnSpc>
                <a:spcPct val="150000"/>
              </a:lnSpc>
            </a:pPr>
            <a:endParaRPr lang="ko-KR" altLang="en-US" sz="105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4485661-26D1-9DD2-54F1-D73152E16180}"/>
              </a:ext>
            </a:extLst>
          </p:cNvPr>
          <p:cNvSpPr txBox="1"/>
          <p:nvPr/>
        </p:nvSpPr>
        <p:spPr>
          <a:xfrm>
            <a:off x="200262" y="591074"/>
            <a:ext cx="2511706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ko-KR" altLang="en-US" sz="1400" b="1" dirty="0" smtClean="0"/>
              <a:t>조선내화 </a:t>
            </a:r>
            <a:endParaRPr lang="en-US" altLang="ko-KR" sz="1400" b="1" dirty="0"/>
          </a:p>
          <a:p>
            <a:pPr>
              <a:lnSpc>
                <a:spcPct val="80000"/>
              </a:lnSpc>
            </a:pPr>
            <a:endParaRPr lang="en-US" altLang="ko-KR" sz="1050" b="1" dirty="0"/>
          </a:p>
          <a:p>
            <a:pPr>
              <a:lnSpc>
                <a:spcPct val="80000"/>
              </a:lnSpc>
            </a:pPr>
            <a:r>
              <a:rPr lang="ko-KR" altLang="en-US" sz="2400" b="1" dirty="0"/>
              <a:t>해외영업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외국인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9E7D803-6064-1706-2549-8A7896D31200}"/>
              </a:ext>
            </a:extLst>
          </p:cNvPr>
          <p:cNvSpPr txBox="1"/>
          <p:nvPr/>
        </p:nvSpPr>
        <p:spPr>
          <a:xfrm>
            <a:off x="2669677" y="640318"/>
            <a:ext cx="4341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1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조선내화</a:t>
            </a:r>
            <a:r>
              <a:rPr lang="ko-KR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의</a:t>
            </a:r>
            <a:r>
              <a:rPr lang="en-US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해외영업 외국인 담당자 포지션</a:t>
            </a:r>
            <a:endParaRPr lang="en-US" altLang="ko-KR" sz="1200" b="1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한국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에서 근무하며</a:t>
            </a:r>
            <a:r>
              <a:rPr lang="en-US" altLang="ko-KR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업무 지식 습득 및 실무 수행</a:t>
            </a:r>
            <a:endParaRPr lang="en-US" altLang="ko-KR" sz="1200" b="1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향후 고국으로 파견되어 현지 </a:t>
            </a:r>
            <a:r>
              <a:rPr lang="en-US" altLang="ko-KR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B2B </a:t>
            </a:r>
            <a:r>
              <a:rPr lang="ko-KR" altLang="en-US" sz="12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영업 담당자로 근무 예정</a:t>
            </a:r>
            <a:endParaRPr lang="en-US" altLang="ko-KR" sz="1200" b="1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76" y="9419165"/>
            <a:ext cx="539995" cy="31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1811575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9EB26EA-FF79-B39D-69FC-3D85868910FE}"/>
              </a:ext>
            </a:extLst>
          </p:cNvPr>
          <p:cNvSpPr txBox="1"/>
          <p:nvPr/>
        </p:nvSpPr>
        <p:spPr>
          <a:xfrm>
            <a:off x="3297" y="6399007"/>
            <a:ext cx="501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지</a:t>
            </a:r>
            <a:r>
              <a:rPr lang="ko-KR" altLang="en-US" sz="1400" b="1" dirty="0"/>
              <a:t>원</a:t>
            </a:r>
            <a:r>
              <a:rPr lang="ko-KR" altLang="en-US" sz="1400" b="1" dirty="0" smtClean="0"/>
              <a:t>  </a:t>
            </a:r>
            <a:r>
              <a:rPr lang="en-US" altLang="ko-KR" sz="1400" dirty="0" smtClean="0">
                <a:solidFill>
                  <a:schemeClr val="bg2">
                    <a:lumMod val="75000"/>
                  </a:schemeClr>
                </a:solidFill>
              </a:rPr>
              <a:t>Apply </a:t>
            </a:r>
            <a:endParaRPr lang="ko-KR" alt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6707425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2D5B6F2-462E-A510-3D21-68F6A1DD596C}"/>
              </a:ext>
            </a:extLst>
          </p:cNvPr>
          <p:cNvSpPr txBox="1"/>
          <p:nvPr/>
        </p:nvSpPr>
        <p:spPr>
          <a:xfrm>
            <a:off x="51355" y="6797358"/>
            <a:ext cx="6960296" cy="1915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200" b="1" dirty="0" smtClean="0"/>
              <a:t>절</a:t>
            </a:r>
            <a:r>
              <a:rPr lang="ko-KR" altLang="en-US" sz="1200" b="1" dirty="0"/>
              <a:t>차</a:t>
            </a:r>
            <a:r>
              <a:rPr lang="en-US" altLang="ko-KR" sz="1200" b="1" dirty="0">
                <a:solidFill>
                  <a:schemeClr val="tx1"/>
                </a:solidFill>
              </a:rPr>
              <a:t/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서류전형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&gt; 1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차면접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&gt;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인턴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or 2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차면접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&gt;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채용건강검진 및 서류검증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비자 등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&gt;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입사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*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상황에 따라 </a:t>
            </a:r>
            <a:r>
              <a:rPr lang="ko-KR" altLang="en-US" sz="1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체험형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인턴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혹은 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차면접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실시</a:t>
            </a:r>
            <a:endParaRPr lang="en-US" altLang="ko-KR" sz="11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*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채용검진 및 서류검증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비자 등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결과에 따라 채용이 취소될 수 있음</a:t>
            </a:r>
            <a:endParaRPr lang="en-US" altLang="ko-KR" sz="11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ko-KR" altLang="en-US" sz="1100" b="1" dirty="0" smtClean="0"/>
              <a:t>방법</a:t>
            </a:r>
            <a:endParaRPr lang="en-US" altLang="ko-KR" sz="1100" b="1" dirty="0" smtClean="0"/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채용홈페이지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  <a:hlinkClick r:id="rId4"/>
              </a:rPr>
              <a:t>https://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  <a:hlinkClick r:id="rId4"/>
              </a:rPr>
              <a:t>cr.career.greetinghr.com/guide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지원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94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ABD740-F979-5B05-70E2-C2C44BC8F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타원 53">
            <a:extLst>
              <a:ext uri="{FF2B5EF4-FFF2-40B4-BE49-F238E27FC236}">
                <a16:creationId xmlns:a16="http://schemas.microsoft.com/office/drawing/2014/main" xmlns="" id="{569DB75D-EAA2-4EA9-8CEC-6D4CB6D49D8F}"/>
              </a:ext>
            </a:extLst>
          </p:cNvPr>
          <p:cNvSpPr/>
          <p:nvPr/>
        </p:nvSpPr>
        <p:spPr>
          <a:xfrm>
            <a:off x="115543" y="521940"/>
            <a:ext cx="288317" cy="310129"/>
          </a:xfrm>
          <a:prstGeom prst="ellipse">
            <a:avLst/>
          </a:prstGeom>
          <a:noFill/>
          <a:ln w="28575">
            <a:solidFill>
              <a:srgbClr val="E6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442B4D9E-88EE-275B-24B9-F9034275668F}"/>
              </a:ext>
            </a:extLst>
          </p:cNvPr>
          <p:cNvSpPr/>
          <p:nvPr/>
        </p:nvSpPr>
        <p:spPr>
          <a:xfrm>
            <a:off x="0" y="-571"/>
            <a:ext cx="6858000" cy="365961"/>
          </a:xfrm>
          <a:prstGeom prst="rect">
            <a:avLst/>
          </a:prstGeom>
          <a:solidFill>
            <a:srgbClr val="D524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    </a:t>
            </a:r>
            <a:endParaRPr lang="ko-KR" alt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8637C6C-271A-39EA-63CB-8481AEF64388}"/>
              </a:ext>
            </a:extLst>
          </p:cNvPr>
          <p:cNvSpPr txBox="1"/>
          <p:nvPr/>
        </p:nvSpPr>
        <p:spPr>
          <a:xfrm>
            <a:off x="177183" y="575055"/>
            <a:ext cx="5935701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b="1" dirty="0" err="1"/>
              <a:t>Chosun</a:t>
            </a:r>
            <a:r>
              <a:rPr lang="en-US" altLang="ko-KR" sz="1400" b="1" dirty="0"/>
              <a:t> </a:t>
            </a:r>
            <a:r>
              <a:rPr lang="en-US" altLang="ko-KR" sz="1400" b="1" dirty="0" smtClean="0"/>
              <a:t>Refractories</a:t>
            </a:r>
            <a:endParaRPr lang="en-US" altLang="ko-KR" sz="1400" b="1" dirty="0"/>
          </a:p>
          <a:p>
            <a:pPr>
              <a:lnSpc>
                <a:spcPct val="80000"/>
              </a:lnSpc>
            </a:pPr>
            <a:endParaRPr lang="en-US" altLang="ko-KR" sz="1050" b="1" dirty="0"/>
          </a:p>
          <a:p>
            <a:pPr>
              <a:lnSpc>
                <a:spcPct val="80000"/>
              </a:lnSpc>
            </a:pPr>
            <a:r>
              <a:rPr lang="en-US" altLang="ko-KR" sz="2400" b="1" dirty="0"/>
              <a:t>global sales (Foreign Nationals)</a:t>
            </a:r>
            <a:endParaRPr lang="ko-KR" alt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74BBEE0-B0E1-5358-E519-78F3AD0ABECD}"/>
              </a:ext>
            </a:extLst>
          </p:cNvPr>
          <p:cNvSpPr txBox="1"/>
          <p:nvPr/>
        </p:nvSpPr>
        <p:spPr>
          <a:xfrm>
            <a:off x="52044" y="1258560"/>
            <a:ext cx="7482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Position: Overseas Sales Representative (Foreign National) at Chosun Refractories 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Work in Korea to acquire job knowledge and perform practical tasks.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Plan to be dispatched to your home country in the future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to serve as a local B2B sales representative.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0B44114-1AE7-C7A9-1F4A-E6E28294CEEC}"/>
              </a:ext>
            </a:extLst>
          </p:cNvPr>
          <p:cNvSpPr txBox="1"/>
          <p:nvPr/>
        </p:nvSpPr>
        <p:spPr>
          <a:xfrm>
            <a:off x="15997" y="2111681"/>
            <a:ext cx="3261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Responsibilities</a:t>
            </a:r>
            <a:endParaRPr lang="ko-KR" altLang="en-US" sz="1600" b="1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xmlns="" id="{A29877E7-6B5C-F70F-1C99-76C05A5FCBEE}"/>
              </a:ext>
            </a:extLst>
          </p:cNvPr>
          <p:cNvCxnSpPr>
            <a:cxnSpLocks/>
          </p:cNvCxnSpPr>
          <p:nvPr/>
        </p:nvCxnSpPr>
        <p:spPr>
          <a:xfrm>
            <a:off x="79093" y="2437065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3CD249F-185F-A065-E14B-58AEF77BA4CF}"/>
              </a:ext>
            </a:extLst>
          </p:cNvPr>
          <p:cNvSpPr txBox="1"/>
          <p:nvPr/>
        </p:nvSpPr>
        <p:spPr>
          <a:xfrm>
            <a:off x="28697" y="3438582"/>
            <a:ext cx="2511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Requirements</a:t>
            </a:r>
            <a:endParaRPr lang="ko-KR" altLang="en-US" sz="16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0CB00F27-FC5F-059D-67F6-B70F6B603154}"/>
              </a:ext>
            </a:extLst>
          </p:cNvPr>
          <p:cNvCxnSpPr>
            <a:cxnSpLocks/>
          </p:cNvCxnSpPr>
          <p:nvPr/>
        </p:nvCxnSpPr>
        <p:spPr>
          <a:xfrm>
            <a:off x="91793" y="3759838"/>
            <a:ext cx="6169307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8069B1A-A755-D800-C953-0C45B2604963}"/>
              </a:ext>
            </a:extLst>
          </p:cNvPr>
          <p:cNvSpPr txBox="1"/>
          <p:nvPr/>
        </p:nvSpPr>
        <p:spPr>
          <a:xfrm>
            <a:off x="454" y="3746858"/>
            <a:ext cx="69337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lang="en-US" altLang="ko-KR" sz="1200" b="1" dirty="0">
                <a:latin typeface="+mn-ea"/>
              </a:rPr>
              <a:t>Nationality</a:t>
            </a:r>
            <a:br>
              <a:rPr lang="en-US" altLang="ko-KR" sz="1200" b="1" dirty="0">
                <a:latin typeface="+mn-ea"/>
              </a:rPr>
            </a:br>
            <a:r>
              <a:rPr lang="en-US" altLang="ko-KR" sz="1200" dirty="0" smtClean="0">
                <a:latin typeface="+mn-ea"/>
              </a:rPr>
              <a:t>• Foreign student </a:t>
            </a:r>
            <a:r>
              <a:rPr lang="en-US" altLang="ko-KR" sz="1200" dirty="0">
                <a:latin typeface="+mn-ea"/>
              </a:rPr>
              <a:t>nationals currently residing in Korea with Indian, Brazilian, or Russian nationality.</a:t>
            </a:r>
            <a:endParaRPr lang="en-US" altLang="ko-KR" sz="1200" b="1" dirty="0">
              <a:solidFill>
                <a:srgbClr val="E6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E60000"/>
                </a:solidFill>
                <a:latin typeface="+mn-ea"/>
              </a:rPr>
              <a:t>■ </a:t>
            </a:r>
            <a:r>
              <a:rPr lang="en-US" altLang="ko-KR" sz="1200" b="1" dirty="0">
                <a:latin typeface="+mn-ea"/>
              </a:rPr>
              <a:t>Language Proficiency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Possess Korean language skills sufficient for business communication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smtClean="0">
                <a:latin typeface="+mn-ea"/>
              </a:rPr>
              <a:t>• </a:t>
            </a:r>
            <a:r>
              <a:rPr lang="en-US" altLang="ko-KR" sz="1200" smtClean="0">
                <a:latin typeface="+mn-ea"/>
              </a:rPr>
              <a:t>TOPIK </a:t>
            </a:r>
            <a:r>
              <a:rPr lang="en-US" altLang="ko-KR" sz="1200" dirty="0" smtClean="0">
                <a:latin typeface="+mn-ea"/>
              </a:rPr>
              <a:t>test </a:t>
            </a:r>
            <a:r>
              <a:rPr lang="en-US" altLang="ko-KR" sz="1200" dirty="0">
                <a:latin typeface="+mn-ea"/>
              </a:rPr>
              <a:t>level 4 or higher required - within 2 years from the date of grade announcement</a:t>
            </a:r>
          </a:p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E60000"/>
                </a:solidFill>
                <a:latin typeface="+mn-ea"/>
              </a:rPr>
              <a:t>■ </a:t>
            </a:r>
            <a:r>
              <a:rPr lang="en-US" altLang="ko-KR" sz="1200" b="1" dirty="0" smtClean="0">
                <a:latin typeface="+mn-ea"/>
              </a:rPr>
              <a:t>Education/Experience</a:t>
            </a:r>
            <a:r>
              <a:rPr lang="en-US" altLang="ko-KR" sz="1200" b="1" dirty="0">
                <a:latin typeface="+mn-ea"/>
              </a:rPr>
              <a:t/>
            </a:r>
            <a:br>
              <a:rPr lang="en-US" altLang="ko-KR" sz="1200" b="1" dirty="0">
                <a:latin typeface="+mn-ea"/>
              </a:rPr>
            </a:b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No restrictions on major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No prior experience required.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Bachelor's, Master's, or Ph.D. degree </a:t>
            </a:r>
            <a:r>
              <a:rPr lang="en-US" altLang="ko-KR" sz="1200" dirty="0" smtClean="0">
                <a:latin typeface="+mn-ea"/>
              </a:rPr>
              <a:t>holders, or </a:t>
            </a:r>
            <a:r>
              <a:rPr lang="en-US" altLang="ko-KR" sz="1200" dirty="0">
                <a:latin typeface="+mn-ea"/>
              </a:rPr>
              <a:t>those scheduled to graduate by </a:t>
            </a:r>
            <a:r>
              <a:rPr lang="en-US" altLang="ko-KR" sz="1200" dirty="0" smtClean="0">
                <a:latin typeface="+mn-ea"/>
              </a:rPr>
              <a:t>August </a:t>
            </a:r>
            <a:r>
              <a:rPr lang="en-US" altLang="ko-KR" sz="1200" dirty="0">
                <a:latin typeface="+mn-ea"/>
              </a:rPr>
              <a:t>2025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 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en-US" altLang="ko-KR" sz="1200" dirty="0">
                <a:latin typeface="+mn-ea"/>
              </a:rPr>
              <a:t>expected to obtain at least a bachelor's degree</a:t>
            </a:r>
            <a:r>
              <a:rPr lang="en-US" altLang="ko-KR" sz="1200" dirty="0" smtClean="0">
                <a:latin typeface="+mn-ea"/>
              </a:rPr>
              <a:t>).</a:t>
            </a:r>
            <a:endParaRPr lang="en-US" altLang="ko-KR" sz="1200" b="1" dirty="0"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60000"/>
                </a:solidFill>
                <a:effectLst/>
                <a:uLnTx/>
                <a:uFillTx/>
                <a:latin typeface="+mn-ea"/>
              </a:rPr>
              <a:t>■</a:t>
            </a: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1200" b="1" dirty="0">
                <a:latin typeface="+mn-ea"/>
              </a:rPr>
              <a:t>Other Qualifications</a:t>
            </a:r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Foreign student </a:t>
            </a:r>
            <a:r>
              <a:rPr lang="en-US" altLang="ko-KR" sz="1200" dirty="0">
                <a:latin typeface="+mn-ea"/>
              </a:rPr>
              <a:t>nationals currently residing in Korea.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Holders of </a:t>
            </a:r>
            <a:r>
              <a:rPr lang="en-US" altLang="ko-KR" sz="1200" dirty="0" smtClean="0">
                <a:latin typeface="+mn-ea"/>
              </a:rPr>
              <a:t>visas that allow them to work in Korea(e.g., D-2, D-10, E-7, etc.).</a:t>
            </a:r>
            <a:endParaRPr lang="en-US" altLang="ko-KR" sz="1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• </a:t>
            </a:r>
            <a:r>
              <a:rPr lang="en-US" altLang="ko-KR" sz="1200" dirty="0">
                <a:latin typeface="+mn-ea"/>
              </a:rPr>
              <a:t>No disqualifications for obtaining a </a:t>
            </a:r>
            <a:r>
              <a:rPr lang="en-US" altLang="ko-KR" sz="1200" dirty="0" smtClean="0">
                <a:latin typeface="+mn-ea"/>
              </a:rPr>
              <a:t>E-7 visa </a:t>
            </a:r>
            <a:r>
              <a:rPr lang="en-US" altLang="ko-KR" sz="1200" dirty="0">
                <a:latin typeface="+mn-ea"/>
              </a:rPr>
              <a:t>or working in Korea.</a:t>
            </a:r>
          </a:p>
          <a:p>
            <a:pPr>
              <a:lnSpc>
                <a:spcPct val="150000"/>
              </a:lnSpc>
            </a:pP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8E5D7C6-7497-48B3-29F7-4859535138A2}"/>
              </a:ext>
            </a:extLst>
          </p:cNvPr>
          <p:cNvSpPr txBox="1"/>
          <p:nvPr/>
        </p:nvSpPr>
        <p:spPr>
          <a:xfrm>
            <a:off x="5634" y="2487586"/>
            <a:ext cx="71190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• Overall overseas sales (including customer management)</a:t>
            </a:r>
            <a:br>
              <a:rPr lang="en-US" altLang="ko-KR" sz="1200" dirty="0">
                <a:latin typeface="+mn-ea"/>
              </a:rPr>
            </a:br>
            <a:r>
              <a:rPr lang="en-US" altLang="ko-KR" sz="1200" dirty="0">
                <a:latin typeface="+mn-ea"/>
              </a:rPr>
              <a:t>• Order and sales management (production, shipment, payment collection, </a:t>
            </a:r>
            <a:r>
              <a:rPr lang="en-US" altLang="ko-KR" sz="1200" dirty="0" smtClean="0">
                <a:latin typeface="+mn-ea"/>
              </a:rPr>
              <a:t>and sales </a:t>
            </a:r>
            <a:r>
              <a:rPr lang="en-US" altLang="ko-KR" sz="1200" dirty="0">
                <a:latin typeface="+mn-ea"/>
              </a:rPr>
              <a:t>operations)</a:t>
            </a:r>
            <a:br>
              <a:rPr lang="en-US" altLang="ko-KR" sz="1200" dirty="0">
                <a:latin typeface="+mn-ea"/>
              </a:rPr>
            </a:br>
            <a:r>
              <a:rPr lang="en-US" altLang="ko-KR" sz="1200" dirty="0">
                <a:latin typeface="+mn-ea"/>
              </a:rPr>
              <a:t>• Developing sales networks (such as exploring new markets)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76" y="9419165"/>
            <a:ext cx="539995" cy="31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8418738-2F78-32C2-FB77-90A16A142CDF}"/>
              </a:ext>
            </a:extLst>
          </p:cNvPr>
          <p:cNvSpPr txBox="1"/>
          <p:nvPr/>
        </p:nvSpPr>
        <p:spPr>
          <a:xfrm>
            <a:off x="14665" y="8009708"/>
            <a:ext cx="2511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Preferences</a:t>
            </a:r>
            <a:endParaRPr lang="ko-KR" altLang="en-US" sz="16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F9CB49A-EAF0-5278-029C-8043A7219F54}"/>
              </a:ext>
            </a:extLst>
          </p:cNvPr>
          <p:cNvSpPr txBox="1"/>
          <p:nvPr/>
        </p:nvSpPr>
        <p:spPr>
          <a:xfrm>
            <a:off x="2730" y="8329173"/>
            <a:ext cx="5425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rgbClr val="E6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</a:t>
            </a:r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Soft </a:t>
            </a:r>
            <a:r>
              <a:rPr lang="en-US" altLang="ko-KR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Skill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Excellent communication and interpersonal skills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Excellent ability to use MS Office such as Excel and PPT</a:t>
            </a:r>
            <a:endParaRPr lang="ko-KR" altLang="en-US" sz="1200" dirty="0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8329173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78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01D4ADF-5659-7E24-3B5D-0D6471D85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DDCE7442-1102-F436-8B4F-FC0E5950DABC}"/>
              </a:ext>
            </a:extLst>
          </p:cNvPr>
          <p:cNvSpPr/>
          <p:nvPr/>
        </p:nvSpPr>
        <p:spPr>
          <a:xfrm>
            <a:off x="0" y="-571"/>
            <a:ext cx="6858000" cy="365961"/>
          </a:xfrm>
          <a:prstGeom prst="rect">
            <a:avLst/>
          </a:prstGeom>
          <a:solidFill>
            <a:srgbClr val="D524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    </a:t>
            </a:r>
            <a:endParaRPr lang="ko-KR" alt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FC9F360-A10E-913A-5651-B654BCE0E754}"/>
              </a:ext>
            </a:extLst>
          </p:cNvPr>
          <p:cNvSpPr txBox="1"/>
          <p:nvPr/>
        </p:nvSpPr>
        <p:spPr>
          <a:xfrm>
            <a:off x="162047" y="2099653"/>
            <a:ext cx="501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Et cetera </a:t>
            </a:r>
            <a:endParaRPr lang="ko-KR" altLang="en-US" sz="14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58149751-1A89-EC02-ACCF-58B8902DC469}"/>
              </a:ext>
            </a:extLst>
          </p:cNvPr>
          <p:cNvSpPr txBox="1"/>
          <p:nvPr/>
        </p:nvSpPr>
        <p:spPr>
          <a:xfrm>
            <a:off x="141149" y="2449800"/>
            <a:ext cx="625335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rgbClr val="E60000"/>
                </a:solidFill>
                <a:latin typeface="+mn-ea"/>
              </a:rPr>
              <a:t>■ </a:t>
            </a:r>
            <a:r>
              <a:rPr lang="en-US" altLang="ko-KR" sz="1200" b="1" dirty="0">
                <a:latin typeface="+mn-ea"/>
              </a:rPr>
              <a:t>Recruitment type</a:t>
            </a:r>
            <a:br>
              <a:rPr lang="en-US" altLang="ko-KR" sz="1200" b="1" dirty="0">
                <a:latin typeface="+mn-ea"/>
              </a:rPr>
            </a:br>
            <a:r>
              <a:rPr lang="en-US" altLang="ko-KR" sz="12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00" dirty="0">
                <a:latin typeface="+mn-ea"/>
              </a:rPr>
              <a:t>• Contract worker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  (to be reviewed for full-time employment after one year's work)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Place of work: Domestic work(Seoul/Pohang/</a:t>
            </a:r>
            <a:r>
              <a:rPr lang="en-US" altLang="ko-KR" sz="1200" dirty="0" err="1">
                <a:latin typeface="+mn-ea"/>
              </a:rPr>
              <a:t>Gwangyang</a:t>
            </a:r>
            <a:r>
              <a:rPr lang="en-US" altLang="ko-KR" sz="1200" dirty="0">
                <a:latin typeface="+mn-ea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                    Planned to dispatch home countries (India, Brazil, Russia) in the future</a:t>
            </a:r>
            <a:r>
              <a:rPr lang="en-US" altLang="ko-KR" sz="1200" b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1200" b="1" dirty="0">
                <a:solidFill>
                  <a:schemeClr val="tx1"/>
                </a:solidFill>
                <a:latin typeface="+mn-ea"/>
              </a:rPr>
            </a:br>
            <a:r>
              <a:rPr lang="ko-KR" altLang="en-US" sz="1200" dirty="0">
                <a:solidFill>
                  <a:srgbClr val="E60000"/>
                </a:solidFill>
                <a:latin typeface="+mn-ea"/>
              </a:rPr>
              <a:t>■</a:t>
            </a:r>
            <a:r>
              <a:rPr lang="ko-KR" altLang="en-US" sz="12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+mn-ea"/>
              </a:rPr>
              <a:t>Support and benefits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Support for issuing employment visas such as E-7, </a:t>
            </a:r>
            <a:r>
              <a:rPr lang="en-US" altLang="ko-KR" sz="1200" dirty="0" err="1">
                <a:latin typeface="+mn-ea"/>
              </a:rPr>
              <a:t>etc</a:t>
            </a:r>
            <a:r>
              <a:rPr lang="en-US" altLang="ko-KR" sz="1200" dirty="0">
                <a:latin typeface="+mn-ea"/>
              </a:rPr>
              <a:t> </a:t>
            </a:r>
            <a:endParaRPr lang="en-US" altLang="ko-KR" sz="12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</a:t>
            </a:r>
            <a:r>
              <a:rPr lang="en-US" altLang="ko-KR" sz="1200" dirty="0" smtClean="0">
                <a:latin typeface="맑은 고딕" panose="020B0503020000020004" pitchFamily="50" charset="-127"/>
              </a:rPr>
              <a:t>• Five-day week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latin typeface="맑은 고딕" panose="020B0503020000020004" pitchFamily="50" charset="-127"/>
              </a:rPr>
              <a:t>• Flexible work arrangement</a:t>
            </a:r>
            <a:endParaRPr lang="en-US" altLang="ko-KR" sz="1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Support for company housing when working in </a:t>
            </a:r>
            <a:r>
              <a:rPr lang="en-US" altLang="ko-KR" sz="1200" dirty="0" err="1">
                <a:latin typeface="+mn-ea"/>
              </a:rPr>
              <a:t>Gwangyang</a:t>
            </a:r>
            <a:r>
              <a:rPr lang="en-US" altLang="ko-KR" sz="1200" dirty="0">
                <a:latin typeface="+mn-ea"/>
              </a:rPr>
              <a:t>/Pohang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Payment of transportation expenses when working in Seoul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Medical/health check-up support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Support for 4 days of special leave every year, other than basic annual leave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A reward for long-term service workers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Job training and competency training support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Support for language </a:t>
            </a:r>
            <a:r>
              <a:rPr lang="en-US" altLang="ko-KR" sz="1200" dirty="0" smtClean="0">
                <a:latin typeface="+mn-ea"/>
              </a:rPr>
              <a:t>courses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</a:t>
            </a:r>
            <a:r>
              <a:rPr lang="en-US" altLang="ko-KR" sz="1200" dirty="0" smtClean="0">
                <a:latin typeface="+mn-ea"/>
              </a:rPr>
              <a:t> Support </a:t>
            </a:r>
            <a:r>
              <a:rPr lang="en-US" altLang="ko-KR" sz="1200" dirty="0">
                <a:latin typeface="+mn-ea"/>
              </a:rPr>
              <a:t>annual welfare card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</a:rPr>
              <a:t> • Financial support for one's </a:t>
            </a:r>
            <a:r>
              <a:rPr lang="en-US" altLang="ko-KR" sz="1200" dirty="0" smtClean="0">
                <a:latin typeface="+mn-ea"/>
              </a:rPr>
              <a:t>children</a:t>
            </a:r>
            <a:endParaRPr lang="en-US" altLang="ko-KR" sz="1200" dirty="0">
              <a:latin typeface="+mn-ea"/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xmlns="" id="{44D2731F-5CD9-256A-CDFE-385C4C91F0B8}"/>
              </a:ext>
            </a:extLst>
          </p:cNvPr>
          <p:cNvSpPr/>
          <p:nvPr/>
        </p:nvSpPr>
        <p:spPr>
          <a:xfrm>
            <a:off x="115543" y="521940"/>
            <a:ext cx="288317" cy="310129"/>
          </a:xfrm>
          <a:prstGeom prst="ellipse">
            <a:avLst/>
          </a:prstGeom>
          <a:noFill/>
          <a:ln w="28575">
            <a:solidFill>
              <a:srgbClr val="E6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5E540B6-8401-880D-16EF-0E399066849F}"/>
              </a:ext>
            </a:extLst>
          </p:cNvPr>
          <p:cNvSpPr txBox="1"/>
          <p:nvPr/>
        </p:nvSpPr>
        <p:spPr>
          <a:xfrm>
            <a:off x="177184" y="575055"/>
            <a:ext cx="5965192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b="1" dirty="0" err="1"/>
              <a:t>Chosun</a:t>
            </a:r>
            <a:r>
              <a:rPr lang="en-US" altLang="ko-KR" sz="1400" b="1" dirty="0"/>
              <a:t> </a:t>
            </a:r>
            <a:r>
              <a:rPr lang="en-US" altLang="ko-KR" sz="1400" b="1" dirty="0" smtClean="0"/>
              <a:t>Refractories</a:t>
            </a:r>
            <a:endParaRPr lang="en-US" altLang="ko-KR" sz="1400" b="1" dirty="0"/>
          </a:p>
          <a:p>
            <a:pPr>
              <a:lnSpc>
                <a:spcPct val="80000"/>
              </a:lnSpc>
            </a:pPr>
            <a:endParaRPr lang="en-US" altLang="ko-KR" sz="1050" b="1" dirty="0"/>
          </a:p>
          <a:p>
            <a:pPr>
              <a:lnSpc>
                <a:spcPct val="80000"/>
              </a:lnSpc>
            </a:pPr>
            <a:r>
              <a:rPr lang="en-US" altLang="ko-KR" sz="2400" b="1" dirty="0"/>
              <a:t>global sales (Foreign Nationals)</a:t>
            </a:r>
            <a:endParaRPr lang="ko-KR" alt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3DC2C3F-398C-1F32-E180-61885460119B}"/>
              </a:ext>
            </a:extLst>
          </p:cNvPr>
          <p:cNvSpPr txBox="1"/>
          <p:nvPr/>
        </p:nvSpPr>
        <p:spPr>
          <a:xfrm>
            <a:off x="115544" y="1258560"/>
            <a:ext cx="7482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Position: Overseas Sales Representative (Foreign National) at Chosun Refractories 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Work in Korea to acquire job knowledge and perform practical tasks.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Plan to be dispatched to your home country in the future </a:t>
            </a:r>
          </a:p>
          <a:p>
            <a:r>
              <a:rPr lang="en-US" altLang="ko-KR" sz="1200" b="1" dirty="0">
                <a:latin typeface="+mn-ea"/>
                <a:cs typeface="Times New Roman" panose="02020603050405020304" pitchFamily="18" charset="0"/>
              </a:rPr>
              <a:t>to serve as a local B2B sales representative.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76" y="9419165"/>
            <a:ext cx="539995" cy="31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xmlns="" id="{282A53BF-A4A1-2C5A-7FC0-7D225BE58660}"/>
              </a:ext>
            </a:extLst>
          </p:cNvPr>
          <p:cNvCxnSpPr>
            <a:cxnSpLocks/>
          </p:cNvCxnSpPr>
          <p:nvPr/>
        </p:nvCxnSpPr>
        <p:spPr>
          <a:xfrm>
            <a:off x="66393" y="2417596"/>
            <a:ext cx="6180881" cy="0"/>
          </a:xfrm>
          <a:prstGeom prst="line">
            <a:avLst/>
          </a:prstGeom>
          <a:ln w="19050">
            <a:solidFill>
              <a:srgbClr val="DB45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73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BBC4BF549B25E846B80351DEEEC2871E" ma:contentTypeVersion="5" ma:contentTypeDescription="새 문서를 만듭니다." ma:contentTypeScope="" ma:versionID="78ae2a95301b316431b293e5463d3dbd">
  <xsd:schema xmlns:xsd="http://www.w3.org/2001/XMLSchema" xmlns:xs="http://www.w3.org/2001/XMLSchema" xmlns:p="http://schemas.microsoft.com/office/2006/metadata/properties" xmlns:ns3="efe57229-38d7-45b1-90fa-ad65f9fa5e30" targetNamespace="http://schemas.microsoft.com/office/2006/metadata/properties" ma:root="true" ma:fieldsID="361721a87fd746838967375cf60d4d5c" ns3:_="">
    <xsd:import namespace="efe57229-38d7-45b1-90fa-ad65f9fa5e30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e57229-38d7-45b1-90fa-ad65f9fa5e30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7361E-BB7E-41E6-B2AA-6B7547863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e57229-38d7-45b1-90fa-ad65f9fa5e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76C502-FDF1-4167-B208-B71CBD30957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fe57229-38d7-45b1-90fa-ad65f9fa5e30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BCBF4F-9380-4B3D-A0F4-2D9BB94CB7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1278</TotalTime>
  <Words>282</Words>
  <Application>Microsoft Office PowerPoint</Application>
  <PresentationFormat>A4 용지(210x297mm)</PresentationFormat>
  <Paragraphs>114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희주</dc:creator>
  <cp:lastModifiedBy>CHOSUNREF</cp:lastModifiedBy>
  <cp:revision>76</cp:revision>
  <cp:lastPrinted>2025-02-03T07:06:38Z</cp:lastPrinted>
  <dcterms:created xsi:type="dcterms:W3CDTF">2024-11-05T23:37:01Z</dcterms:created>
  <dcterms:modified xsi:type="dcterms:W3CDTF">2025-03-30T09:30:03Z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0x010100BBC4BF549B25E846B80351DEEEC2871E</vt:lpwstr>
  </property>
</Properties>
</file>