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57" r:id="rId3"/>
    <p:sldId id="275" r:id="rId4"/>
    <p:sldId id="264" r:id="rId5"/>
  </p:sldIdLst>
  <p:sldSz cx="12192000" cy="6858000"/>
  <p:notesSz cx="6858000" cy="9144000"/>
  <p:defaultTextStyle>
    <a:defPPr>
      <a:defRPr lang="ko-Kore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E7EFA"/>
    <a:srgbClr val="CDD2F1"/>
    <a:srgbClr val="E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밝은 스타일 2 - 강조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15"/>
    <p:restoredTop sz="96327"/>
  </p:normalViewPr>
  <p:slideViewPr>
    <p:cSldViewPr snapToGrid="0">
      <p:cViewPr varScale="1">
        <p:scale>
          <a:sx n="59" d="100"/>
          <a:sy n="59" d="100"/>
        </p:scale>
        <p:origin x="10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ore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C296C-2848-3544-8823-7D277B89CD39}" type="datetimeFigureOut">
              <a:rPr kumimoji="1" lang="ko-Kore-KR" altLang="en-US" smtClean="0"/>
              <a:t>08/04/2025</a:t>
            </a:fld>
            <a:endParaRPr kumimoji="1" lang="ko-Kore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ore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ore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32588-946B-A14A-B942-D4BF4B8B8581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53260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A32588-946B-A14A-B942-D4BF4B8B8581}" type="slidenum">
              <a:rPr kumimoji="1" lang="ko-Kore-KR" altLang="en-US" smtClean="0"/>
              <a:t>3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927010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타이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텍스트, 스크린샷, 디자인이(가) 표시된 사진&#10;&#10;자동 생성된 설명">
            <a:extLst>
              <a:ext uri="{FF2B5EF4-FFF2-40B4-BE49-F238E27FC236}">
                <a16:creationId xmlns:a16="http://schemas.microsoft.com/office/drawing/2014/main" id="{5007733A-9A33-D627-A24B-C4C10DB2C8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AE47C6D0-A8CA-F752-31C1-9D1AFAE061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8446" y="1858962"/>
            <a:ext cx="8355496" cy="1937786"/>
          </a:xfrm>
        </p:spPr>
        <p:txBody>
          <a:bodyPr anchor="t">
            <a:normAutofit/>
          </a:bodyPr>
          <a:lstStyle>
            <a:lvl1pPr algn="l">
              <a:lnSpc>
                <a:spcPct val="130000"/>
              </a:lnSpc>
              <a:defRPr sz="5000" b="1" i="0">
                <a:latin typeface="NanumBarunGothic" panose="020B0603020101020101" pitchFamily="34" charset="-127"/>
                <a:ea typeface="NanumBarunGothic" panose="020B0603020101020101" pitchFamily="34" charset="-127"/>
              </a:defRPr>
            </a:lvl1pPr>
          </a:lstStyle>
          <a:p>
            <a:r>
              <a:rPr kumimoji="1" lang="ko-KR" altLang="en-US" dirty="0"/>
              <a:t>프로젝트명을 입력하세요</a:t>
            </a:r>
            <a:r>
              <a:rPr kumimoji="1" lang="en-US" altLang="ko-KR" dirty="0"/>
              <a:t>.</a:t>
            </a:r>
            <a:br>
              <a:rPr kumimoji="1" lang="en-US" altLang="ko-KR" dirty="0"/>
            </a:br>
            <a:r>
              <a:rPr kumimoji="1" lang="en-US" altLang="ko-KR" dirty="0"/>
              <a:t>[</a:t>
            </a:r>
            <a:r>
              <a:rPr kumimoji="1" lang="ko-KR" altLang="en-US" dirty="0"/>
              <a:t>시안 </a:t>
            </a:r>
            <a:r>
              <a:rPr kumimoji="1" lang="en-US" altLang="ko-KR" dirty="0"/>
              <a:t>01]</a:t>
            </a:r>
            <a:endParaRPr kumimoji="1" lang="ko-Kore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FA57BD9-A854-B1D6-A950-715AE850DF6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87897" y="4104860"/>
            <a:ext cx="9144000" cy="365125"/>
          </a:xfrm>
        </p:spPr>
        <p:txBody>
          <a:bodyPr>
            <a:normAutofit/>
          </a:bodyPr>
          <a:lstStyle>
            <a:lvl1pPr marL="0" indent="0" algn="l">
              <a:buNone/>
              <a:defRPr sz="2000" b="1" i="0">
                <a:solidFill>
                  <a:schemeClr val="tx1">
                    <a:lumMod val="85000"/>
                    <a:lumOff val="1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 dirty="0"/>
              <a:t>콘텐츠마케팅팀 홍길동</a:t>
            </a:r>
            <a:endParaRPr kumimoji="1" lang="en-US" altLang="ko-KR" dirty="0"/>
          </a:p>
        </p:txBody>
      </p:sp>
      <p:sp>
        <p:nvSpPr>
          <p:cNvPr id="13" name="내용 개체 틀 12">
            <a:extLst>
              <a:ext uri="{FF2B5EF4-FFF2-40B4-BE49-F238E27FC236}">
                <a16:creationId xmlns:a16="http://schemas.microsoft.com/office/drawing/2014/main" id="{868CFDA0-59A4-3DC6-120C-AD2506979B7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87897" y="4625630"/>
            <a:ext cx="9144000" cy="365125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kumimoji="1" lang="en-US" altLang="ko-KR" b="0" i="0" dirty="0">
                <a:latin typeface="NanumBarunGothic" panose="020B0603020101020101" pitchFamily="34" charset="-127"/>
                <a:ea typeface="NanumBarunGothic" panose="020B0603020101020101" pitchFamily="34" charset="-127"/>
              </a:rPr>
              <a:t>2023.05.10</a:t>
            </a:r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257122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1808CF-C619-8BB2-4519-82F5C1C19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B8ECEF7-9319-F835-A315-3EB8B8893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3BAE38B-E3D2-AF62-4D9D-9DD8EF88C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066E-4FCD-B34D-B6E9-9841BF224F64}" type="datetime1">
              <a:rPr kumimoji="1" lang="ko-KR" altLang="en-US" smtClean="0"/>
              <a:t>2025-08-04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E6CF87-CDCD-61D3-DECE-24DBB070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2761001-691D-8E85-BFBE-621766237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58A3-5011-C942-B449-1CAD44576580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40966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414C8A9-D0C8-A397-6302-47792F3EEE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5E02CB9-BBA1-4E04-67BC-ECF5F60DED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FE77986-A5D7-9508-3E1C-9B54462FD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EBE9-1DAA-0C49-B657-BC497A22A6FD}" type="datetime1">
              <a:rPr kumimoji="1" lang="ko-KR" altLang="en-US" smtClean="0"/>
              <a:t>2025-08-04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BEF0D06-3FA6-1704-EAC3-10B6F7ED1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1254694-B062-CEB2-9CEF-0363C8E78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58A3-5011-C942-B449-1CAD44576580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89999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텍스트, 스크린샷, 폰트, 디자인이(가) 표시된 사진&#10;&#10;자동 생성된 설명">
            <a:extLst>
              <a:ext uri="{FF2B5EF4-FFF2-40B4-BE49-F238E27FC236}">
                <a16:creationId xmlns:a16="http://schemas.microsoft.com/office/drawing/2014/main" id="{9B264AFD-67FF-CEA9-65DE-DFACC84B86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342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텍스트, 스크린샷, 디자인이(가) 표시된 사진&#10;&#10;자동 생성된 설명">
            <a:extLst>
              <a:ext uri="{FF2B5EF4-FFF2-40B4-BE49-F238E27FC236}">
                <a16:creationId xmlns:a16="http://schemas.microsoft.com/office/drawing/2014/main" id="{6E425293-ABED-360E-F1D2-A53C778F9A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F051E67-8052-EADC-21B2-2C4C5E1D14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5052" y="1092335"/>
            <a:ext cx="695209" cy="537681"/>
          </a:xfrm>
        </p:spPr>
        <p:txBody>
          <a:bodyPr anchor="t"/>
          <a:lstStyle>
            <a:lvl1pPr>
              <a:defRPr sz="3000" b="1" i="0">
                <a:solidFill>
                  <a:srgbClr val="5E7EFA"/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defRPr>
            </a:lvl1pPr>
          </a:lstStyle>
          <a:p>
            <a:r>
              <a:rPr kumimoji="1" lang="en-US" altLang="ko-KR" dirty="0"/>
              <a:t>01</a:t>
            </a:r>
            <a:endParaRPr kumimoji="1" lang="ko-Kore-KR" altLang="en-US" dirty="0"/>
          </a:p>
        </p:txBody>
      </p:sp>
      <p:sp>
        <p:nvSpPr>
          <p:cNvPr id="12" name="내용 개체 틀 11">
            <a:extLst>
              <a:ext uri="{FF2B5EF4-FFF2-40B4-BE49-F238E27FC236}">
                <a16:creationId xmlns:a16="http://schemas.microsoft.com/office/drawing/2014/main" id="{780658B5-2C6C-476A-8A20-08BF0F37B28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619250" y="1092334"/>
            <a:ext cx="9677698" cy="537680"/>
          </a:xfrm>
        </p:spPr>
        <p:txBody>
          <a:bodyPr>
            <a:noAutofit/>
          </a:bodyPr>
          <a:lstStyle>
            <a:lvl1pPr marL="0" indent="0">
              <a:buNone/>
              <a:defRPr sz="3000" b="0" i="0">
                <a:latin typeface="NanumBarunGothic" panose="020B0603020101020101" pitchFamily="34" charset="-127"/>
                <a:ea typeface="NanumBarunGothic" panose="020B0603020101020101" pitchFamily="34" charset="-127"/>
              </a:defRPr>
            </a:lvl1pPr>
          </a:lstStyle>
          <a:p>
            <a:pPr lvl="0"/>
            <a:r>
              <a:rPr kumimoji="1" lang="ko-KR" altLang="en-US" dirty="0"/>
              <a:t>제목을 입력해주세요</a:t>
            </a:r>
            <a:r>
              <a:rPr kumimoji="1" lang="en-US" altLang="ko-KR" dirty="0"/>
              <a:t>.</a:t>
            </a:r>
            <a:endParaRPr kumimoji="1" lang="ko-Kore-KR" altLang="en-US" dirty="0"/>
          </a:p>
        </p:txBody>
      </p:sp>
      <p:sp>
        <p:nvSpPr>
          <p:cNvPr id="16" name="내용 개체 틀 15">
            <a:extLst>
              <a:ext uri="{FF2B5EF4-FFF2-40B4-BE49-F238E27FC236}">
                <a16:creationId xmlns:a16="http://schemas.microsoft.com/office/drawing/2014/main" id="{CE4EF251-D1FB-721E-F688-A9A1F6FE92C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95350" y="1858478"/>
            <a:ext cx="10452100" cy="4310547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solidFill>
                  <a:schemeClr val="tx1">
                    <a:lumMod val="85000"/>
                    <a:lumOff val="15000"/>
                  </a:schemeClr>
                </a:solidFill>
                <a:latin typeface="NanumBarunGothic Light" panose="020B0603020101020101" pitchFamily="34" charset="-127"/>
                <a:ea typeface="NanumBarunGothic Light" panose="020B0603020101020101" pitchFamily="34" charset="-127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ko-KR" altLang="en-US" dirty="0"/>
              <a:t>내용을 입력해주세요</a:t>
            </a:r>
            <a:r>
              <a:rPr kumimoji="1" lang="en-US" altLang="ko-KR" dirty="0"/>
              <a:t>.</a:t>
            </a:r>
            <a:endParaRPr kumimoji="1" lang="ko-KR" altLang="en-US" dirty="0"/>
          </a:p>
          <a:p>
            <a:pPr lvl="0"/>
            <a:endParaRPr kumimoji="1" lang="ko-Kore-KR" altLang="en-US" dirty="0"/>
          </a:p>
        </p:txBody>
      </p:sp>
      <p:sp>
        <p:nvSpPr>
          <p:cNvPr id="3" name="슬라이드 번호 개체 틀 6">
            <a:extLst>
              <a:ext uri="{FF2B5EF4-FFF2-40B4-BE49-F238E27FC236}">
                <a16:creationId xmlns:a16="http://schemas.microsoft.com/office/drawing/2014/main" id="{0E0B9DEE-8C79-975E-B5C7-9B4E1DF38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4545"/>
            <a:ext cx="2743200" cy="365125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defRPr>
            </a:lvl1pPr>
          </a:lstStyle>
          <a:p>
            <a:fld id="{6CEE58A3-5011-C942-B449-1CAD44576580}" type="slidenum">
              <a:rPr kumimoji="1" lang="ko-Kore-KR" altLang="en-US" smtClean="0"/>
              <a:pPr/>
              <a:t>‹#›</a:t>
            </a:fld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228458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62557F0-EE03-3805-C185-FAED0AB23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6EB46D6-34ED-CEE6-5FCF-60255BD3CC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F996EFA-D0A3-1317-FC15-D3E6AD97A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BDDD62D-D2D6-26FD-02C0-D8BBEEB70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405E-0810-EC43-8EB1-C1D9C77AB5DF}" type="datetime1">
              <a:rPr kumimoji="1" lang="ko-KR" altLang="en-US" smtClean="0"/>
              <a:t>2025-08-04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53BFBB3-F62B-68FF-B457-0A9EFEC6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7EB56C8-DFCE-4C76-E9F3-9DD5A4939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58A3-5011-C942-B449-1CAD44576580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62610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F75EBA-7FAE-AE9B-D3D6-732D11A54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3360C0B-FCDB-EC8B-9F3A-ED58CFFF8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CDA7627-F284-5C97-3C7D-3D8DDE496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85568A2-CD44-1259-CE9A-E347630F4B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B67B66B-79D8-DC23-B1DC-92A7B0AF79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3086E4A-6D5E-93F4-28EA-605B26D95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BE4A-D588-9942-80F4-22E2F94D3317}" type="datetime1">
              <a:rPr kumimoji="1" lang="ko-KR" altLang="en-US" smtClean="0"/>
              <a:t>2025-08-04</a:t>
            </a:fld>
            <a:endParaRPr kumimoji="1" lang="ko-Kore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AE42C37-B48E-B98E-73CF-E9516243A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B23A717-114B-0361-F14B-1A87915F6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58A3-5011-C942-B449-1CAD44576580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79682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10E70C-B7C6-14F4-9097-982F4C3B3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E192C98-86B8-7219-6FE0-488B0320F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0434-7BC1-1745-9A9E-6F8EB7B7C4C4}" type="datetime1">
              <a:rPr kumimoji="1" lang="ko-KR" altLang="en-US" smtClean="0"/>
              <a:t>2025-08-04</a:t>
            </a:fld>
            <a:endParaRPr kumimoji="1" lang="ko-Kore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D374792-E9DC-CAB5-067E-FF0A94D97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39B47CB-53D3-CCD9-3D96-99212577A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58A3-5011-C942-B449-1CAD44576580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97564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9EEB79E-8D45-92F7-B95C-082684B48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0460-6314-1E49-8ECB-D96DACBEFA48}" type="datetime1">
              <a:rPr kumimoji="1" lang="ko-KR" altLang="en-US" smtClean="0"/>
              <a:t>2025-08-04</a:t>
            </a:fld>
            <a:endParaRPr kumimoji="1" lang="ko-Kore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9C294DD-66C3-34A7-102A-BB4534918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CB45DAF-6E89-B894-7152-29D246A2D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58A3-5011-C942-B449-1CAD44576580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098342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30F16C-D311-BE54-CA2B-3C84C4FAE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56273C5-846D-2956-7AD6-BF5178821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A067A75-87BF-D4D8-6B03-95392E176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6884FA1-3636-070D-4204-ABC0D8E81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A8F9E-CF6F-594F-80ED-A3679E9CB3D5}" type="datetime1">
              <a:rPr kumimoji="1" lang="ko-KR" altLang="en-US" smtClean="0"/>
              <a:t>2025-08-04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039CD64-F0D1-5E8E-BCD5-06A7EA631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23512B2-00E4-048E-1EC7-A883C10B6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58A3-5011-C942-B449-1CAD44576580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99974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4C4876-2D80-70BE-6D3A-FAF75B3CD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CD15D25-965C-3725-2F76-F0401A33F6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ore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E38E42B-4031-EF10-1DDD-884B446A8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218D17-D3CA-D664-64DF-EEEB785BC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C355-8880-AE4E-A609-293633C61FC0}" type="datetime1">
              <a:rPr kumimoji="1" lang="ko-KR" altLang="en-US" smtClean="0"/>
              <a:t>2025-08-04</a:t>
            </a:fld>
            <a:endParaRPr kumimoji="1" lang="ko-Kore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A92C87F-CA90-470F-2ACB-B20ECB329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EDF2D9E-7DF3-5F7A-9AF2-7BCA8A63B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58A3-5011-C942-B449-1CAD44576580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82642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387024F-2B46-1CFD-A12D-6BA6239BB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  <a:endParaRPr kumimoji="1" lang="ko-Kore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AB66B95-D58D-236C-CBBF-560408F63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5CAC0DA-3995-6461-5BEF-9C34D8B6D6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10864-AFC1-4F4F-85F2-E8C1F9317F8D}" type="datetime1">
              <a:rPr kumimoji="1" lang="ko-KR" altLang="en-US" smtClean="0"/>
              <a:t>2025-08-04</a:t>
            </a:fld>
            <a:endParaRPr kumimoji="1" lang="ko-Kore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DF2CA54-D2B2-6746-903D-124890937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ore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7A2428-CBB4-E6CE-19F2-580D7C01C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E58A3-5011-C942-B449-1CAD44576580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97880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ore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35CC23-7A2D-E46F-F712-F335C166A2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5400" dirty="0"/>
              <a:t>2025 </a:t>
            </a:r>
            <a:r>
              <a:rPr lang="ko-KR" altLang="en-US" sz="5400" dirty="0" err="1"/>
              <a:t>부산성장코칭센터</a:t>
            </a:r>
            <a:br>
              <a:rPr lang="en-US" altLang="ko-KR" sz="5400" dirty="0"/>
            </a:br>
            <a:r>
              <a:rPr lang="ko-KR" altLang="en-US" sz="5400" dirty="0"/>
              <a:t>채용 기획안</a:t>
            </a:r>
            <a:endParaRPr kumimoji="1" lang="ko-Kore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EF88F15-D374-542B-0FF8-5A29EC644D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ko-KR" altLang="en-US" dirty="0" err="1"/>
              <a:t>부산성장코칭센터</a:t>
            </a:r>
            <a:endParaRPr kumimoji="1" lang="ko-Kore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490E53D-7C10-5415-D911-C6E3C77EE61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kumimoji="1" lang="en-US" altLang="ko-Kore-KR" dirty="0"/>
              <a:t>2</a:t>
            </a:r>
            <a:r>
              <a:rPr kumimoji="1" lang="en-US" altLang="ko-KR" dirty="0"/>
              <a:t>025.08.04.</a:t>
            </a:r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298913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>
            <a:extLst>
              <a:ext uri="{FF2B5EF4-FFF2-40B4-BE49-F238E27FC236}">
                <a16:creationId xmlns:a16="http://schemas.microsoft.com/office/drawing/2014/main" id="{97BF15E4-91F4-4087-BBB8-466E282C830F}"/>
              </a:ext>
            </a:extLst>
          </p:cNvPr>
          <p:cNvGrpSpPr/>
          <p:nvPr/>
        </p:nvGrpSpPr>
        <p:grpSpPr>
          <a:xfrm>
            <a:off x="5850876" y="2369729"/>
            <a:ext cx="831600" cy="400110"/>
            <a:chOff x="5688906" y="1120073"/>
            <a:chExt cx="831600" cy="400110"/>
          </a:xfrm>
        </p:grpSpPr>
        <p:sp>
          <p:nvSpPr>
            <p:cNvPr id="4" name="타원 3">
              <a:extLst>
                <a:ext uri="{FF2B5EF4-FFF2-40B4-BE49-F238E27FC236}">
                  <a16:creationId xmlns:a16="http://schemas.microsoft.com/office/drawing/2014/main" id="{4C0D9825-CBE0-AF0F-8E15-6E1F7F09389A}"/>
                </a:ext>
              </a:extLst>
            </p:cNvPr>
            <p:cNvSpPr/>
            <p:nvPr userDrawn="1"/>
          </p:nvSpPr>
          <p:spPr>
            <a:xfrm>
              <a:off x="5688906" y="1122939"/>
              <a:ext cx="831600" cy="363600"/>
            </a:xfrm>
            <a:prstGeom prst="ellipse">
              <a:avLst/>
            </a:prstGeom>
            <a:noFill/>
            <a:ln>
              <a:solidFill>
                <a:srgbClr val="5E7EF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ore-KR" alt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FEAF28C-9C64-B1A8-A7BB-D3FAF7B81B1E}"/>
                </a:ext>
              </a:extLst>
            </p:cNvPr>
            <p:cNvSpPr txBox="1"/>
            <p:nvPr userDrawn="1"/>
          </p:nvSpPr>
          <p:spPr>
            <a:xfrm>
              <a:off x="5860719" y="1120073"/>
              <a:ext cx="4879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ko-Kore-KR" sz="2000" b="1" i="0" dirty="0">
                  <a:solidFill>
                    <a:srgbClr val="5E7EFA"/>
                  </a:solidFill>
                  <a:latin typeface="NanumBarunGothic" panose="020B0603020101020101" pitchFamily="34" charset="-127"/>
                  <a:ea typeface="NanumBarunGothic" panose="020B0603020101020101" pitchFamily="34" charset="-127"/>
                </a:rPr>
                <a:t>01</a:t>
              </a:r>
              <a:endParaRPr kumimoji="1" lang="ko-Kore-KR" altLang="en-US" sz="2000" b="1" i="0" dirty="0">
                <a:solidFill>
                  <a:srgbClr val="5E7EFA"/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endParaRPr>
            </a:p>
          </p:txBody>
        </p:sp>
      </p:grpSp>
      <p:graphicFrame>
        <p:nvGraphicFramePr>
          <p:cNvPr id="18" name="표 9">
            <a:extLst>
              <a:ext uri="{FF2B5EF4-FFF2-40B4-BE49-F238E27FC236}">
                <a16:creationId xmlns:a16="http://schemas.microsoft.com/office/drawing/2014/main" id="{EEA26C15-9B82-B356-1262-E095B705D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370325"/>
              </p:ext>
            </p:extLst>
          </p:nvPr>
        </p:nvGraphicFramePr>
        <p:xfrm>
          <a:off x="6919557" y="2259330"/>
          <a:ext cx="4326081" cy="3574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9668">
                  <a:extLst>
                    <a:ext uri="{9D8B030D-6E8A-4147-A177-3AD203B41FA5}">
                      <a16:colId xmlns:a16="http://schemas.microsoft.com/office/drawing/2014/main" val="1998000117"/>
                    </a:ext>
                  </a:extLst>
                </a:gridCol>
                <a:gridCol w="636413">
                  <a:extLst>
                    <a:ext uri="{9D8B030D-6E8A-4147-A177-3AD203B41FA5}">
                      <a16:colId xmlns:a16="http://schemas.microsoft.com/office/drawing/2014/main" val="2876742613"/>
                    </a:ext>
                  </a:extLst>
                </a:gridCol>
              </a:tblGrid>
              <a:tr h="464263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ko-KR" altLang="en-US" sz="2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NanumBarunGothic" panose="020B0603020101020101" pitchFamily="34" charset="-127"/>
                          <a:ea typeface="NanumBarunGothic" panose="020B0603020101020101" pitchFamily="34" charset="-127"/>
                        </a:rPr>
                        <a:t>모집개요</a:t>
                      </a:r>
                      <a:r>
                        <a:rPr lang="en-US" altLang="ko-KR" sz="2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NanumBarunGothic" panose="020B0603020101020101" pitchFamily="34" charset="-127"/>
                          <a:ea typeface="NanumBarunGothic" panose="020B0603020101020101" pitchFamily="34" charset="-127"/>
                        </a:rPr>
                        <a:t>, </a:t>
                      </a:r>
                      <a:r>
                        <a:rPr lang="ko-KR" altLang="en-US" sz="2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NanumBarunGothic" panose="020B0603020101020101" pitchFamily="34" charset="-127"/>
                          <a:ea typeface="NanumBarunGothic" panose="020B0603020101020101" pitchFamily="34" charset="-127"/>
                        </a:rPr>
                        <a:t>우대사항</a:t>
                      </a:r>
                      <a:r>
                        <a:rPr lang="en-US" altLang="ko-KR" sz="2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NanumBarunGothic" panose="020B0603020101020101" pitchFamily="34" charset="-127"/>
                          <a:ea typeface="NanumBarunGothic" panose="020B0603020101020101" pitchFamily="34" charset="-127"/>
                        </a:rPr>
                        <a:t>, </a:t>
                      </a:r>
                      <a:r>
                        <a:rPr lang="ko-KR" altLang="en-US" sz="2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NanumBarunGothic" panose="020B0603020101020101" pitchFamily="34" charset="-127"/>
                          <a:ea typeface="NanumBarunGothic" panose="020B0603020101020101" pitchFamily="34" charset="-127"/>
                        </a:rPr>
                        <a:t>지원 및 문의</a:t>
                      </a:r>
                      <a:endParaRPr lang="en-US" altLang="ko-KR" sz="20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NanumBarunGothic" panose="020B0603020101020101" pitchFamily="34" charset="-127"/>
                        <a:ea typeface="NanumBarunGothic" panose="020B0603020101020101" pitchFamily="34" charset="-127"/>
                      </a:endParaRP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ko-KR" altLang="en-US" sz="2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NanumBarunGothic" panose="020B0603020101020101" pitchFamily="34" charset="-127"/>
                          <a:ea typeface="NanumBarunGothic" panose="020B0603020101020101" pitchFamily="34" charset="-127"/>
                        </a:rPr>
                        <a:t> </a:t>
                      </a:r>
                      <a:endParaRPr lang="en-US" altLang="ko-KR" sz="20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NanumBarunGothic" panose="020B0603020101020101" pitchFamily="34" charset="-127"/>
                        <a:ea typeface="NanumBarunGothic" panose="020B0603020101020101" pitchFamily="34" charset="-127"/>
                      </a:endParaRP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ko-KR" altLang="en-US" sz="2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NanumBarunGothic" panose="020B0603020101020101" pitchFamily="34" charset="-127"/>
                          <a:ea typeface="NanumBarunGothic" panose="020B0603020101020101" pitchFamily="34" charset="-127"/>
                        </a:rPr>
                        <a:t>선발 절차 및 일정</a:t>
                      </a:r>
                      <a:endParaRPr lang="ko-Kore-KR" altLang="en-US" sz="20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NanumBarunGothic" panose="020B0603020101020101" pitchFamily="34" charset="-127"/>
                        <a:ea typeface="NanumBarunGothic" panose="020B0603020101020101" pitchFamily="34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ore-KR" sz="2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NanumBarunGothic" panose="020B0603020101020101" pitchFamily="34" charset="-127"/>
                          <a:ea typeface="NanumBarunGothic" panose="020B0603020101020101" pitchFamily="34" charset="-127"/>
                        </a:rPr>
                        <a:t>3</a:t>
                      </a:r>
                    </a:p>
                    <a:p>
                      <a:pPr algn="ctr">
                        <a:lnSpc>
                          <a:spcPct val="130000"/>
                        </a:lnSpc>
                      </a:pPr>
                      <a:endParaRPr lang="en-US" altLang="ko-Kore-KR" sz="20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NanumBarunGothic" panose="020B0603020101020101" pitchFamily="34" charset="-127"/>
                        <a:ea typeface="NanumBarunGothic" panose="020B0603020101020101" pitchFamily="34" charset="-127"/>
                      </a:endParaRP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altLang="ko-Kore-KR" sz="2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NanumBarunGothic" panose="020B0603020101020101" pitchFamily="34" charset="-127"/>
                          <a:ea typeface="NanumBarunGothic" panose="020B0603020101020101" pitchFamily="34" charset="-127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043633"/>
                  </a:ext>
                </a:extLst>
              </a:tr>
              <a:tr h="1067814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ko-Kore-KR" altLang="en-US" sz="20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NanumBarunGothic" panose="020B0603020101020101" pitchFamily="34" charset="-127"/>
                        <a:ea typeface="NanumBarunGothic" panose="020B0603020101020101" pitchFamily="34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ko-Kore-KR" altLang="en-US" sz="20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NanumBarunGothic" panose="020B0603020101020101" pitchFamily="34" charset="-127"/>
                        <a:ea typeface="NanumBarunGothic" panose="020B0603020101020101" pitchFamily="34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777355"/>
                  </a:ext>
                </a:extLst>
              </a:tr>
              <a:tr h="624092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ko-Kore-KR" altLang="en-US" sz="20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NanumBarunGothic" panose="020B0603020101020101" pitchFamily="34" charset="-127"/>
                        <a:ea typeface="NanumBarunGothic" panose="020B0603020101020101" pitchFamily="34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ko-Kore-KR" altLang="en-US" sz="20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NanumBarunGothic" panose="020B0603020101020101" pitchFamily="34" charset="-127"/>
                        <a:ea typeface="NanumBarunGothic" panose="020B0603020101020101" pitchFamily="34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408837"/>
                  </a:ext>
                </a:extLst>
              </a:tr>
              <a:tr h="624092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ct val="20000"/>
                        </a:spcBef>
                        <a:buFontTx/>
                        <a:buNone/>
                      </a:pPr>
                      <a:endParaRPr kumimoji="0" lang="ko-KR" altLang="en-US" sz="20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NanumBarunGothic" panose="020B0603020101020101" pitchFamily="34" charset="-127"/>
                        <a:ea typeface="NanumBarunGothic" panose="020B0603020101020101" pitchFamily="34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ko-Kore-KR" altLang="en-US" sz="20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NanumBarunGothic" panose="020B0603020101020101" pitchFamily="34" charset="-127"/>
                        <a:ea typeface="NanumBarunGothic" panose="020B0603020101020101" pitchFamily="34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1848579"/>
                  </a:ext>
                </a:extLst>
              </a:tr>
            </a:tbl>
          </a:graphicData>
        </a:graphic>
      </p:graphicFrame>
      <p:grpSp>
        <p:nvGrpSpPr>
          <p:cNvPr id="2" name="그룹 1">
            <a:extLst>
              <a:ext uri="{FF2B5EF4-FFF2-40B4-BE49-F238E27FC236}">
                <a16:creationId xmlns:a16="http://schemas.microsoft.com/office/drawing/2014/main" id="{93462F9D-46CF-B4CA-8E1B-60CCD6D2964A}"/>
              </a:ext>
            </a:extLst>
          </p:cNvPr>
          <p:cNvGrpSpPr/>
          <p:nvPr/>
        </p:nvGrpSpPr>
        <p:grpSpPr>
          <a:xfrm>
            <a:off x="5857117" y="3115976"/>
            <a:ext cx="831600" cy="400110"/>
            <a:chOff x="5688906" y="1120073"/>
            <a:chExt cx="831600" cy="400110"/>
          </a:xfrm>
        </p:grpSpPr>
        <p:sp>
          <p:nvSpPr>
            <p:cNvPr id="6" name="타원 5">
              <a:extLst>
                <a:ext uri="{FF2B5EF4-FFF2-40B4-BE49-F238E27FC236}">
                  <a16:creationId xmlns:a16="http://schemas.microsoft.com/office/drawing/2014/main" id="{2A1BE950-8BD8-148E-C18A-866C25CF8FBF}"/>
                </a:ext>
              </a:extLst>
            </p:cNvPr>
            <p:cNvSpPr/>
            <p:nvPr userDrawn="1"/>
          </p:nvSpPr>
          <p:spPr>
            <a:xfrm>
              <a:off x="5688906" y="1122939"/>
              <a:ext cx="831600" cy="363600"/>
            </a:xfrm>
            <a:prstGeom prst="ellipse">
              <a:avLst/>
            </a:prstGeom>
            <a:noFill/>
            <a:ln>
              <a:solidFill>
                <a:srgbClr val="5E7EF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ore-KR" alt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6B6DC3F-F229-17FB-D809-06D2DD276235}"/>
                </a:ext>
              </a:extLst>
            </p:cNvPr>
            <p:cNvSpPr txBox="1"/>
            <p:nvPr userDrawn="1"/>
          </p:nvSpPr>
          <p:spPr>
            <a:xfrm>
              <a:off x="5860719" y="1120073"/>
              <a:ext cx="4879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ko-Kore-KR" sz="2000" b="1" i="0" dirty="0">
                  <a:solidFill>
                    <a:srgbClr val="5E7EFA"/>
                  </a:solidFill>
                  <a:latin typeface="NanumBarunGothic" panose="020B0603020101020101" pitchFamily="34" charset="-127"/>
                  <a:ea typeface="NanumBarunGothic" panose="020B0603020101020101" pitchFamily="34" charset="-127"/>
                </a:rPr>
                <a:t>02</a:t>
              </a:r>
              <a:endParaRPr kumimoji="1" lang="ko-Kore-KR" altLang="en-US" sz="2000" b="1" i="0" dirty="0">
                <a:solidFill>
                  <a:srgbClr val="5E7EFA"/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332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63EA27-1030-5B49-C777-F02BB6D30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052" y="347589"/>
            <a:ext cx="695209" cy="537681"/>
          </a:xfrm>
        </p:spPr>
        <p:txBody>
          <a:bodyPr/>
          <a:lstStyle/>
          <a:p>
            <a:r>
              <a:rPr kumimoji="1" lang="en-US" altLang="ko-Kore-KR" dirty="0"/>
              <a:t>01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4AE7AB7-50EF-A947-960C-5CBCA863BF9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19250" y="347590"/>
            <a:ext cx="9677698" cy="537680"/>
          </a:xfrm>
        </p:spPr>
        <p:txBody>
          <a:bodyPr/>
          <a:lstStyle/>
          <a:p>
            <a:r>
              <a:rPr kumimoji="1" lang="ko-KR" altLang="en-US" sz="2800" dirty="0"/>
              <a:t>모집 개요</a:t>
            </a:r>
            <a:endParaRPr kumimoji="1" lang="ko-Kore-KR" altLang="en-US" sz="2800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E88D5EF-9775-9FB8-F605-044C5125E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58A3-5011-C942-B449-1CAD44576580}" type="slidenum">
              <a:rPr kumimoji="1" lang="ko-Kore-KR" altLang="en-US" smtClean="0"/>
              <a:pPr/>
              <a:t>3</a:t>
            </a:fld>
            <a:endParaRPr kumimoji="1" lang="ko-Kore-KR" altLang="en-US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E4F239A-1877-7E6B-9BF1-77AB45E6BB6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70414" y="4582055"/>
            <a:ext cx="4892236" cy="1590145"/>
          </a:xfrm>
        </p:spPr>
        <p:txBody>
          <a:bodyPr anchor="ctr">
            <a:noAutofit/>
          </a:bodyPr>
          <a:lstStyle/>
          <a:p>
            <a:pPr marL="268288" indent="-26828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ko-KR" altLang="en-US" sz="11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우대사항</a:t>
            </a:r>
            <a:endParaRPr lang="en-US" altLang="ko-KR" sz="11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07987" lvl="1">
              <a:lnSpc>
                <a:spcPct val="100000"/>
              </a:lnSpc>
              <a:buFont typeface="+mj-lt"/>
              <a:buAutoNum type="arabicParenR"/>
              <a:tabLst>
                <a:tab pos="361950" algn="l"/>
              </a:tabLst>
              <a:defRPr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어세스타 자격 교육 수료자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(MBTI, STRONG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 marL="407987" lvl="1">
              <a:lnSpc>
                <a:spcPct val="100000"/>
              </a:lnSpc>
              <a:buFont typeface="+mj-lt"/>
              <a:buAutoNum type="arabicParenR"/>
              <a:tabLst>
                <a:tab pos="361950" algn="l"/>
              </a:tabLst>
              <a:defRPr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운전 </a:t>
            </a:r>
            <a:r>
              <a:rPr lang="ko-KR" altLang="en-US" sz="11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가능자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우대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07987" lvl="1">
              <a:lnSpc>
                <a:spcPct val="100000"/>
              </a:lnSpc>
              <a:buFont typeface="+mj-lt"/>
              <a:buAutoNum type="arabicParenR"/>
              <a:tabLst>
                <a:tab pos="361950" algn="l"/>
              </a:tabLst>
              <a:defRPr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심리검사나 교육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아동 청소년 상담에 관심있는 분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07987" lvl="1">
              <a:lnSpc>
                <a:spcPct val="100000"/>
              </a:lnSpc>
              <a:buFont typeface="+mj-lt"/>
              <a:buAutoNum type="arabicParenR"/>
              <a:tabLst>
                <a:tab pos="361950" algn="l"/>
              </a:tabLst>
              <a:defRPr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심리학회 발표 및 강의가 재밌는 분 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98589735-BD19-F6E2-3E68-06A362E7B5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822010"/>
              </p:ext>
            </p:extLst>
          </p:nvPr>
        </p:nvGraphicFramePr>
        <p:xfrm>
          <a:off x="759746" y="905278"/>
          <a:ext cx="10672508" cy="3656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766">
                  <a:extLst>
                    <a:ext uri="{9D8B030D-6E8A-4147-A177-3AD203B41FA5}">
                      <a16:colId xmlns:a16="http://schemas.microsoft.com/office/drawing/2014/main" val="814255264"/>
                    </a:ext>
                  </a:extLst>
                </a:gridCol>
                <a:gridCol w="794657">
                  <a:extLst>
                    <a:ext uri="{9D8B030D-6E8A-4147-A177-3AD203B41FA5}">
                      <a16:colId xmlns:a16="http://schemas.microsoft.com/office/drawing/2014/main" val="2334383589"/>
                    </a:ext>
                  </a:extLst>
                </a:gridCol>
                <a:gridCol w="4536394">
                  <a:extLst>
                    <a:ext uri="{9D8B030D-6E8A-4147-A177-3AD203B41FA5}">
                      <a16:colId xmlns:a16="http://schemas.microsoft.com/office/drawing/2014/main" val="3639779979"/>
                    </a:ext>
                  </a:extLst>
                </a:gridCol>
                <a:gridCol w="3941691">
                  <a:extLst>
                    <a:ext uri="{9D8B030D-6E8A-4147-A177-3AD203B41FA5}">
                      <a16:colId xmlns:a16="http://schemas.microsoft.com/office/drawing/2014/main" val="3587645064"/>
                    </a:ext>
                  </a:extLst>
                </a:gridCol>
              </a:tblGrid>
              <a:tr h="44163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모집부문</a:t>
                      </a:r>
                    </a:p>
                  </a:txBody>
                  <a:tcPr marL="108000" marR="0" marT="3600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모집인원</a:t>
                      </a:r>
                    </a:p>
                  </a:txBody>
                  <a:tcPr marL="108000" marR="0" marT="3600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주요업무</a:t>
                      </a:r>
                    </a:p>
                  </a:txBody>
                  <a:tcPr marL="108000" marR="0" marT="3600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근무조건</a:t>
                      </a:r>
                    </a:p>
                  </a:txBody>
                  <a:tcPr marL="108000" marR="0" marT="36000" marB="0" anchor="ctr"/>
                </a:tc>
                <a:extLst>
                  <a:ext uri="{0D108BD9-81ED-4DB2-BD59-A6C34878D82A}">
                    <a16:rowId xmlns:a16="http://schemas.microsoft.com/office/drawing/2014/main" val="2426806499"/>
                  </a:ext>
                </a:extLst>
              </a:tr>
              <a:tr h="3215138">
                <a:tc>
                  <a:txBody>
                    <a:bodyPr/>
                    <a:lstStyle/>
                    <a:p>
                      <a:pPr marL="0" indent="0" algn="ctr" latinLnBrk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ko-KR" altLang="en-US" sz="1200" b="1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부산성장</a:t>
                      </a:r>
                      <a:endParaRPr lang="en-US" altLang="ko-KR" sz="12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indent="0" algn="ctr" latinLnBrk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ko-KR" altLang="en-US" sz="1200" b="1" dirty="0" err="1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코칭센터</a:t>
                      </a:r>
                      <a:endParaRPr lang="en-US" altLang="ko-KR" sz="12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indent="0" algn="ctr" latinLnBrk="1">
                        <a:lnSpc>
                          <a:spcPct val="100000"/>
                        </a:lnSpc>
                        <a:buFontTx/>
                        <a:buNone/>
                      </a:pPr>
                      <a:endParaRPr lang="en-US" altLang="ko-KR" sz="12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u="sng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[</a:t>
                      </a:r>
                      <a:r>
                        <a:rPr lang="ko-KR" altLang="en-US" sz="1200" b="1" u="sng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선임연구원</a:t>
                      </a:r>
                      <a:r>
                        <a:rPr lang="en-US" altLang="ko-KR" sz="1200" b="1" u="sng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]</a:t>
                      </a:r>
                      <a:endParaRPr lang="ko-KR" altLang="en-US" sz="1200" b="1" u="sng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08000" marR="0" marT="36000" marB="0" anchor="ctr"/>
                </a:tc>
                <a:tc>
                  <a:txBody>
                    <a:bodyPr/>
                    <a:lstStyle/>
                    <a:p>
                      <a:pPr marL="0" indent="0" algn="ctr" latinLnBrk="1">
                        <a:lnSpc>
                          <a:spcPct val="100000"/>
                        </a:lnSpc>
                        <a:buFontTx/>
                        <a:buNone/>
                      </a:pPr>
                      <a:endParaRPr lang="en-US" altLang="ko-KR" sz="12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indent="0" algn="ctr" latinLnBrk="1">
                        <a:lnSpc>
                          <a:spcPct val="100000"/>
                        </a:lnSpc>
                        <a:buFontTx/>
                        <a:buNone/>
                      </a:pPr>
                      <a:endParaRPr lang="en-US" altLang="ko-KR" sz="12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indent="0" algn="ctr" latinLnBrk="1">
                        <a:lnSpc>
                          <a:spcPct val="100000"/>
                        </a:lnSpc>
                        <a:buFontTx/>
                        <a:buNone/>
                      </a:pPr>
                      <a:endParaRPr lang="en-US" altLang="ko-KR" sz="12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indent="0" algn="ctr" latinLnBrk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en-US" altLang="ko-KR" sz="1200" b="1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r>
                        <a:rPr lang="ko-KR" altLang="en-US" sz="1200" b="1" dirty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명</a:t>
                      </a:r>
                      <a:endParaRPr lang="en-US" altLang="ko-KR" sz="12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indent="0" algn="ctr" latinLnBrk="1">
                        <a:lnSpc>
                          <a:spcPct val="100000"/>
                        </a:lnSpc>
                        <a:buFontTx/>
                        <a:buNone/>
                      </a:pPr>
                      <a:endParaRPr lang="en-US" altLang="ko-KR" sz="12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indent="0" algn="ctr" latinLnBrk="1">
                        <a:lnSpc>
                          <a:spcPct val="100000"/>
                        </a:lnSpc>
                        <a:buFontTx/>
                        <a:buNone/>
                      </a:pPr>
                      <a:endParaRPr lang="en-US" altLang="ko-KR" sz="12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indent="0" algn="ctr" latinLnBrk="1">
                        <a:lnSpc>
                          <a:spcPct val="100000"/>
                        </a:lnSpc>
                        <a:buFontTx/>
                        <a:buNone/>
                      </a:pPr>
                      <a:endParaRPr lang="en-US" altLang="ko-KR" sz="12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indent="0" algn="ctr" latinLnBrk="1">
                        <a:lnSpc>
                          <a:spcPct val="100000"/>
                        </a:lnSpc>
                        <a:buFontTx/>
                        <a:buNone/>
                      </a:pPr>
                      <a:endParaRPr lang="ko-KR" altLang="en-US" sz="120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08000" marR="0" marT="3600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[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교육 기획 운영 업무</a:t>
                      </a: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: 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초</a:t>
                      </a: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/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중</a:t>
                      </a: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/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고</a:t>
                      </a: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/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대학 심리검사 및 해석 강의</a:t>
                      </a:r>
                      <a:endParaRPr lang="en-US" altLang="ko-KR" sz="1250" b="0" strike="noStrike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: 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대상과 목적에 따른 프로그램 구성 및 운영</a:t>
                      </a:r>
                      <a:endParaRPr lang="en-US" altLang="ko-KR" sz="1250" b="0" strike="noStrike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: 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프로그램 제안서</a:t>
                      </a: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결과보고서</a:t>
                      </a: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</a:t>
                      </a:r>
                      <a:r>
                        <a:rPr lang="ko-KR" altLang="en-US" sz="1250" b="0" strike="noStrike" baseline="0" dirty="0" err="1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교육컨텐츠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기획 작성</a:t>
                      </a:r>
                      <a:endParaRPr lang="en-US" altLang="ko-KR" sz="1250" b="0" strike="noStrike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: 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고객 관리</a:t>
                      </a: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신규시장 개척 </a:t>
                      </a: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1250" b="0" strike="noStrike" baseline="0" dirty="0" err="1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부울경지역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학교</a:t>
                      </a: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: 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심리검사 진행방법 안내</a:t>
                      </a: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사용법 교육</a:t>
                      </a:r>
                      <a:endParaRPr lang="en-US" altLang="ko-KR" sz="1250" b="0" strike="noStrike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[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사무업무</a:t>
                      </a: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: 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일반 문서작성</a:t>
                      </a:r>
                      <a:endParaRPr lang="en-US" altLang="ko-KR" sz="1250" b="0" strike="noStrike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: 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심리검사 실시 안내와 </a:t>
                      </a:r>
                      <a:r>
                        <a:rPr lang="ko-KR" altLang="en-US" sz="1250" b="0" strike="noStrike" baseline="0" dirty="0" err="1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미실시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처리방법</a:t>
                      </a:r>
                      <a:endParaRPr lang="en-US" altLang="ko-KR" sz="1250" b="0" strike="noStrike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: 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어세스타 전문강사 관리</a:t>
                      </a:r>
                      <a:endParaRPr lang="en-US" altLang="ko-KR" sz="1250" b="0" strike="noStrike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: 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그 외 </a:t>
                      </a:r>
                      <a:r>
                        <a:rPr lang="ko-KR" altLang="en-US" sz="1250" b="0" strike="noStrike" baseline="0" dirty="0" err="1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부산성장코칭센터</a:t>
                      </a:r>
                      <a:r>
                        <a:rPr lang="ko-KR" altLang="en-US" sz="1250" b="0" strike="noStrike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업무 분장에 따른 제반 업무</a:t>
                      </a:r>
                    </a:p>
                  </a:txBody>
                  <a:tcPr marL="108000" marR="0" marT="3600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 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경력 </a:t>
                      </a: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: 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경력 </a:t>
                      </a:r>
                      <a:endParaRPr lang="en-US" altLang="ko-KR" sz="1250" b="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 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학력 </a:t>
                      </a: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: 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교육학</a:t>
                      </a: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심리학</a:t>
                      </a: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기타 유관 분야</a:t>
                      </a: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학사 졸업 이상</a:t>
                      </a:r>
                      <a:endParaRPr lang="en-US" altLang="ko-KR" sz="1250" b="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 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고용형태 </a:t>
                      </a: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: 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정규직 시용 </a:t>
                      </a: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개월</a:t>
                      </a:r>
                      <a:endParaRPr lang="en-US" altLang="ko-KR" sz="1250" b="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 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급여 </a:t>
                      </a: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:  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면접 후 결정</a:t>
                      </a:r>
                      <a:endParaRPr lang="en-US" altLang="ko-KR" sz="1250" b="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 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지역 </a:t>
                      </a: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: 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부산 해운대구 </a:t>
                      </a:r>
                      <a:r>
                        <a:rPr lang="ko-KR" altLang="en-US" sz="1250" b="0" baseline="0" dirty="0" err="1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재송동</a:t>
                      </a:r>
                      <a:endParaRPr lang="en-US" altLang="ko-KR" sz="1250" b="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시간 </a:t>
                      </a: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: 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주</a:t>
                      </a: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일</a:t>
                      </a: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월</a:t>
                      </a: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</a:t>
                      </a:r>
                      <a:r>
                        <a:rPr lang="ko-KR" altLang="en-US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금</a:t>
                      </a:r>
                      <a:r>
                        <a:rPr lang="en-US" altLang="ko-KR" sz="1250" b="0" baseline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09:00 ~ 18:00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50" b="0" baseline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08000" marR="0" marT="36000" marB="0" anchor="ctr"/>
                </a:tc>
                <a:extLst>
                  <a:ext uri="{0D108BD9-81ED-4DB2-BD59-A6C34878D82A}">
                    <a16:rowId xmlns:a16="http://schemas.microsoft.com/office/drawing/2014/main" val="2869256710"/>
                  </a:ext>
                </a:extLst>
              </a:tr>
            </a:tbl>
          </a:graphicData>
        </a:graphic>
      </p:graphicFrame>
      <p:sp>
        <p:nvSpPr>
          <p:cNvPr id="7" name="내용 개체 틀 5">
            <a:extLst>
              <a:ext uri="{FF2B5EF4-FFF2-40B4-BE49-F238E27FC236}">
                <a16:creationId xmlns:a16="http://schemas.microsoft.com/office/drawing/2014/main" id="{2D32093D-34E8-48AB-98DA-75A60306310C}"/>
              </a:ext>
            </a:extLst>
          </p:cNvPr>
          <p:cNvSpPr txBox="1">
            <a:spLocks/>
          </p:cNvSpPr>
          <p:nvPr/>
        </p:nvSpPr>
        <p:spPr>
          <a:xfrm>
            <a:off x="5962650" y="4582055"/>
            <a:ext cx="5604910" cy="15901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>
                    <a:lumMod val="85000"/>
                    <a:lumOff val="15000"/>
                  </a:schemeClr>
                </a:solidFill>
                <a:latin typeface="NanumBarunGothic Light" panose="020B0603020101020101" pitchFamily="34" charset="-127"/>
                <a:ea typeface="NanumBarunGothic Light" panose="020B0603020101020101" pitchFamily="34" charset="-12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ko-KR" altLang="en-US" sz="11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지원 및 문의</a:t>
            </a:r>
            <a:endParaRPr lang="en-US" altLang="ko-KR" sz="11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07987" lvl="1">
              <a:lnSpc>
                <a:spcPct val="100000"/>
              </a:lnSpc>
              <a:buFont typeface="+mj-lt"/>
              <a:buAutoNum type="arabicParenR"/>
              <a:tabLst>
                <a:tab pos="361950" algn="l"/>
              </a:tabLst>
              <a:defRPr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제출 서류 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입사지원서 및 자기소개서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79387" lvl="1" indent="0">
              <a:lnSpc>
                <a:spcPct val="100000"/>
              </a:lnSpc>
              <a:buNone/>
              <a:tabLst>
                <a:tab pos="361950" algn="l"/>
              </a:tabLst>
              <a:defRPr/>
            </a:pP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※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제출 서류에 본인 연락처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핸드폰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/E-mail)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및 희망 연봉 반드시 기재 요망</a:t>
            </a:r>
          </a:p>
          <a:p>
            <a:pPr marL="407987" lvl="1">
              <a:lnSpc>
                <a:spcPct val="100000"/>
              </a:lnSpc>
              <a:buFont typeface="+mj-lt"/>
              <a:buAutoNum type="arabicParenR" startAt="2"/>
              <a:tabLst>
                <a:tab pos="361950" algn="l"/>
              </a:tabLst>
              <a:defRPr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파일명 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어세스타 부산센터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_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이름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en-US" altLang="ko-KR" sz="11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hwp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07987" lvl="1">
              <a:lnSpc>
                <a:spcPct val="100000"/>
              </a:lnSpc>
              <a:buFont typeface="+mj-lt"/>
              <a:buAutoNum type="arabicParenR" startAt="2"/>
              <a:tabLst>
                <a:tab pos="361950" algn="l"/>
              </a:tabLst>
              <a:defRPr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제출 방법 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E-mail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제출 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(sylee2@assesta.com)</a:t>
            </a:r>
          </a:p>
          <a:p>
            <a:pPr marL="407987" lvl="1">
              <a:lnSpc>
                <a:spcPct val="100000"/>
              </a:lnSpc>
              <a:buFont typeface="+mj-lt"/>
              <a:buAutoNum type="arabicParenR" startAt="2"/>
              <a:tabLst>
                <a:tab pos="361950" algn="l"/>
              </a:tabLst>
              <a:defRPr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문의 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부산센터 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(051-928-0944 / sylee2@assesta.com)</a:t>
            </a:r>
          </a:p>
        </p:txBody>
      </p:sp>
    </p:spTree>
    <p:extLst>
      <p:ext uri="{BB962C8B-B14F-4D97-AF65-F5344CB8AC3E}">
        <p14:creationId xmlns:p14="http://schemas.microsoft.com/office/powerpoint/2010/main" val="104901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08E158-6703-6D96-5489-BB26C1CA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E58A3-5011-C942-B449-1CAD44576580}" type="slidenum">
              <a:rPr kumimoji="1" lang="ko-Kore-KR" altLang="en-US" smtClean="0"/>
              <a:pPr/>
              <a:t>4</a:t>
            </a:fld>
            <a:endParaRPr kumimoji="1" lang="ko-Kore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5F0059D8-4DDA-2057-8696-A9EAE5CB02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349" b="78431"/>
          <a:stretch>
            <a:fillRect/>
          </a:stretch>
        </p:blipFill>
        <p:spPr>
          <a:xfrm>
            <a:off x="1309687" y="1206733"/>
            <a:ext cx="7621342" cy="1928813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EC819D54-1C7B-4136-1204-5AA762B3C172}"/>
              </a:ext>
            </a:extLst>
          </p:cNvPr>
          <p:cNvSpPr/>
          <p:nvPr/>
        </p:nvSpPr>
        <p:spPr>
          <a:xfrm>
            <a:off x="1309687" y="3231756"/>
            <a:ext cx="8734627" cy="2325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defTabSz="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ko-KR" altLang="en-US" sz="1400" b="1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서류 제출 </a:t>
            </a:r>
            <a:r>
              <a:rPr lang="en-US" altLang="ko-KR" sz="1400" b="1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: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2025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년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8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월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4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일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~8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월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21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일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목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 23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시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59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분까지</a:t>
            </a:r>
            <a:endParaRPr lang="en-US" altLang="ko-KR" sz="1400" dirty="0">
              <a:solidFill>
                <a:prstClr val="black"/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marL="171450" lvl="0" indent="-171450" defTabSz="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ko-KR" altLang="en-US" sz="1400" b="1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서류 심사 </a:t>
            </a:r>
            <a:r>
              <a:rPr lang="en-US" altLang="ko-KR" sz="1400" b="1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: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2025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년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8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월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22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일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금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)_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서류합격자 개별통보 및 </a:t>
            </a:r>
            <a:r>
              <a:rPr lang="ko-KR" altLang="en-US" sz="1400" dirty="0" err="1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선면접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진행가능</a:t>
            </a:r>
            <a:endParaRPr lang="en-US" altLang="ko-KR" sz="1400" dirty="0">
              <a:solidFill>
                <a:prstClr val="black"/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marL="171450" lvl="0" indent="-171450" defTabSz="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b="1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1</a:t>
            </a:r>
            <a:r>
              <a:rPr lang="ko-KR" altLang="en-US" sz="1400" b="1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차 심사 </a:t>
            </a:r>
            <a:r>
              <a:rPr lang="en-US" altLang="ko-KR" sz="1400" b="1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: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2025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년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8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월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25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일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월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  <a:p>
            <a:pPr marL="171450" lvl="0" indent="-171450" defTabSz="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b="1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</a:t>
            </a:r>
            <a:r>
              <a:rPr lang="ko-KR" altLang="en-US" sz="1400" b="1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차 심사 </a:t>
            </a:r>
            <a:r>
              <a:rPr lang="en-US" altLang="ko-KR" sz="1400" b="1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: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2025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년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8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월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26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일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화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  <a:p>
            <a:pPr marL="171450" lvl="0" indent="-171450" defTabSz="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ko-KR" altLang="en-US" sz="1400" b="1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최종 합격자 발표 </a:t>
            </a:r>
            <a:r>
              <a:rPr lang="en-US" altLang="ko-KR" sz="1400" b="1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: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2025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년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8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월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27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일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수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  <a:p>
            <a:pPr marL="171450" lvl="0" indent="-171450" defTabSz="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ko-KR" altLang="en-US" sz="1400" b="1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출근 예정일 </a:t>
            </a:r>
            <a:r>
              <a:rPr lang="en-US" altLang="ko-KR" sz="1400" b="1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: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2025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년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9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월 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01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일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월</a:t>
            </a: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  <a:p>
            <a:pPr lvl="0" defTabSz="457200">
              <a:lnSpc>
                <a:spcPct val="150000"/>
              </a:lnSpc>
              <a:defRPr/>
            </a:pPr>
            <a:r>
              <a:rPr lang="en-US" altLang="ko-KR" sz="1400" dirty="0">
                <a:solidFill>
                  <a:prstClr val="black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※ </a:t>
            </a:r>
            <a:r>
              <a:rPr lang="ko-KR" altLang="en-US" sz="1400" dirty="0"/>
              <a:t>채용 일정은 지원자의 적합성 판단에 따라 일부 조정되거나</a:t>
            </a:r>
            <a:r>
              <a:rPr lang="en-US" altLang="ko-KR" sz="1400" dirty="0"/>
              <a:t>, </a:t>
            </a:r>
            <a:r>
              <a:rPr lang="ko-KR" altLang="en-US" sz="1400" dirty="0"/>
              <a:t>우선 채용이 이루어질 수 있습니다</a:t>
            </a:r>
            <a:r>
              <a:rPr lang="en-US" altLang="ko-KR" sz="1400" dirty="0"/>
              <a:t>.</a:t>
            </a:r>
            <a:endParaRPr lang="en-US" altLang="ko-KR" sz="1400" dirty="0">
              <a:solidFill>
                <a:prstClr val="black"/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13" name="제목 1">
            <a:extLst>
              <a:ext uri="{FF2B5EF4-FFF2-40B4-BE49-F238E27FC236}">
                <a16:creationId xmlns:a16="http://schemas.microsoft.com/office/drawing/2014/main" id="{6B8222D3-E5E9-E0A6-F41A-2EF9BED75927}"/>
              </a:ext>
            </a:extLst>
          </p:cNvPr>
          <p:cNvSpPr txBox="1">
            <a:spLocks/>
          </p:cNvSpPr>
          <p:nvPr/>
        </p:nvSpPr>
        <p:spPr>
          <a:xfrm>
            <a:off x="895052" y="347589"/>
            <a:ext cx="695209" cy="5376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>
                <a:solidFill>
                  <a:srgbClr val="5E7EFA"/>
                </a:solidFill>
                <a:latin typeface="NanumBarunGothic" panose="020B0603020101020101" pitchFamily="34" charset="-127"/>
                <a:ea typeface="NanumBarunGothic" panose="020B0603020101020101" pitchFamily="34" charset="-127"/>
                <a:cs typeface="+mj-cs"/>
              </a:defRPr>
            </a:lvl1pPr>
          </a:lstStyle>
          <a:p>
            <a:r>
              <a:rPr kumimoji="1" lang="en-US" altLang="ko-Kore-KR" dirty="0"/>
              <a:t>02</a:t>
            </a:r>
            <a:endParaRPr kumimoji="1" lang="ko-Kore-KR" altLang="en-US" dirty="0"/>
          </a:p>
        </p:txBody>
      </p:sp>
      <p:sp>
        <p:nvSpPr>
          <p:cNvPr id="14" name="내용 개체 틀 2">
            <a:extLst>
              <a:ext uri="{FF2B5EF4-FFF2-40B4-BE49-F238E27FC236}">
                <a16:creationId xmlns:a16="http://schemas.microsoft.com/office/drawing/2014/main" id="{8C149546-F8ED-EED7-2C2F-2BFE98C321F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19250" y="347590"/>
            <a:ext cx="9677698" cy="537680"/>
          </a:xfrm>
        </p:spPr>
        <p:txBody>
          <a:bodyPr/>
          <a:lstStyle/>
          <a:p>
            <a:r>
              <a:rPr kumimoji="1" lang="ko-KR" altLang="en-US" sz="2800" dirty="0"/>
              <a:t>선발 절차 및 일정</a:t>
            </a:r>
            <a:endParaRPr kumimoji="1" lang="ko-Kore-KR" altLang="en-US" sz="2800" dirty="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4E25361F-DD7C-F22C-954F-06547CD5C3A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6398" t="8010" r="35176" b="85977"/>
          <a:stretch>
            <a:fillRect/>
          </a:stretch>
        </p:blipFill>
        <p:spPr>
          <a:xfrm>
            <a:off x="6049885" y="1902299"/>
            <a:ext cx="816428" cy="537680"/>
          </a:xfrm>
          <a:prstGeom prst="rect">
            <a:avLst/>
          </a:prstGeom>
        </p:spPr>
      </p:pic>
      <p:sp>
        <p:nvSpPr>
          <p:cNvPr id="6" name="타원 5">
            <a:extLst>
              <a:ext uri="{FF2B5EF4-FFF2-40B4-BE49-F238E27FC236}">
                <a16:creationId xmlns:a16="http://schemas.microsoft.com/office/drawing/2014/main" id="{995CCDAD-8EFC-1A40-A343-365A1A82FA51}"/>
              </a:ext>
            </a:extLst>
          </p:cNvPr>
          <p:cNvSpPr/>
          <p:nvPr/>
        </p:nvSpPr>
        <p:spPr>
          <a:xfrm>
            <a:off x="4554823" y="1806089"/>
            <a:ext cx="1138406" cy="871797"/>
          </a:xfrm>
          <a:prstGeom prst="ellipse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24FE5714-4218-E327-F4FC-78CB96FD30A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0743" t="10025" r="20270" b="87297"/>
          <a:stretch>
            <a:fillRect/>
          </a:stretch>
        </p:blipFill>
        <p:spPr>
          <a:xfrm>
            <a:off x="4717587" y="2122244"/>
            <a:ext cx="870857" cy="23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937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6315</TotalTime>
  <Words>373</Words>
  <Application>Microsoft Office PowerPoint</Application>
  <PresentationFormat>와이드스크린</PresentationFormat>
  <Paragraphs>67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3" baseType="lpstr">
      <vt:lpstr>NanumBarunGothic</vt:lpstr>
      <vt:lpstr>NanumBarunGothic Light</vt:lpstr>
      <vt:lpstr>나눔고딕</vt:lpstr>
      <vt:lpstr>나눔바른고딕</vt:lpstr>
      <vt:lpstr>Arial</vt:lpstr>
      <vt:lpstr>Calibri</vt:lpstr>
      <vt:lpstr>Calibri Light</vt:lpstr>
      <vt:lpstr>Wingdings</vt:lpstr>
      <vt:lpstr>Office 테마</vt:lpstr>
      <vt:lpstr>2025 부산성장코칭센터 채용 기획안</vt:lpstr>
      <vt:lpstr>PowerPoint 프레젠테이션</vt:lpstr>
      <vt:lpstr>01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어세스타 그룹9</dc:creator>
  <cp:lastModifiedBy>어세스타 그룹14</cp:lastModifiedBy>
  <cp:revision>145</cp:revision>
  <dcterms:created xsi:type="dcterms:W3CDTF">2023-06-23T00:08:29Z</dcterms:created>
  <dcterms:modified xsi:type="dcterms:W3CDTF">2025-08-08T02:45:38Z</dcterms:modified>
</cp:coreProperties>
</file>