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6858000" cy="10080625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1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1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1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1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100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9" autoAdjust="0"/>
    <p:restoredTop sz="90929" autoAdjust="0"/>
  </p:normalViewPr>
  <p:slideViewPr>
    <p:cSldViewPr showGuides="1">
      <p:cViewPr varScale="1">
        <p:scale>
          <a:sx n="74" d="100"/>
          <a:sy n="74" d="100"/>
        </p:scale>
        <p:origin x="1692" y="60"/>
      </p:cViewPr>
      <p:guideLst>
        <p:guide orient="horz" pos="31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30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5" tIns="46078" rIns="92155" bIns="4607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312" y="1"/>
            <a:ext cx="294930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5" tIns="46078" rIns="92155" bIns="4607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911"/>
            <a:ext cx="294930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5" tIns="46078" rIns="92155" bIns="4607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312" y="9442911"/>
            <a:ext cx="294930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5" tIns="46078" rIns="92155" bIns="4607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0815E5-5EC7-4E95-98D1-FEA739CA994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30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5" tIns="46078" rIns="92155" bIns="46078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312" y="1"/>
            <a:ext cx="294930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5" tIns="46078" rIns="92155" bIns="4607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36775" y="746125"/>
            <a:ext cx="2532063" cy="3724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9" y="4720685"/>
            <a:ext cx="4991595" cy="447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5" tIns="46078" rIns="92155" bIns="460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911"/>
            <a:ext cx="294930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5" tIns="46078" rIns="92155" bIns="46078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2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312" y="9442911"/>
            <a:ext cx="2949302" cy="496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55" tIns="46078" rIns="92155" bIns="46078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200"/>
            </a:lvl1pPr>
          </a:lstStyle>
          <a:p>
            <a:fld id="{56BCCCE6-FF11-4592-B5FC-41620980671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17690" indent="-276035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04138" indent="-220828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545793" indent="-220828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1987448" indent="-220828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429104" indent="-220828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870759" indent="-220828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312414" indent="-220828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754069" indent="-220828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3B462D66-71E8-412D-AAE9-595032C07958}" type="slidenum">
              <a:rPr lang="en-US" altLang="ko-KR" sz="1200"/>
              <a:pPr eaLnBrk="1" hangingPunct="1"/>
              <a:t>1</a:t>
            </a:fld>
            <a:endParaRPr lang="en-US" altLang="ko-KR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28827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132138"/>
            <a:ext cx="5829300" cy="216058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711825"/>
            <a:ext cx="4800600" cy="257651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1A5FE-80F3-4331-8669-7358741F252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3177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686DE-2F83-4FEF-A84F-15F97C4F0AC0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2803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886325" y="895350"/>
            <a:ext cx="1457325" cy="80645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14350" y="895350"/>
            <a:ext cx="4219575" cy="80645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E5CD8-1396-4DBF-885E-09412C11B5C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938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28DE5F-1501-4143-9FA5-259C70E9DB6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4733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338" y="6477000"/>
            <a:ext cx="5829300" cy="20034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338" y="4271963"/>
            <a:ext cx="5829300" cy="22050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7F69FC-25DE-4434-94C3-97D2B27CCCD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1757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14350" y="2911475"/>
            <a:ext cx="2838450" cy="6048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505200" y="2911475"/>
            <a:ext cx="2838450" cy="6048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ADB4E5-973B-48D2-9150-7539546C70E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8420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403225"/>
            <a:ext cx="6172200" cy="1681163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55838"/>
            <a:ext cx="3030538" cy="941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97225"/>
            <a:ext cx="3030538" cy="580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4563" y="2255838"/>
            <a:ext cx="3030537" cy="941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4563" y="3197225"/>
            <a:ext cx="3030537" cy="58070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4807D1-1AA4-4B5A-80C9-A8D2B0B4710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900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28F34D-69E1-4ECF-8D9F-3AD88414970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4789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C73DBD-4869-4F3F-9A4B-CCE5ECA07A6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9096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401638"/>
            <a:ext cx="2255838" cy="1708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401638"/>
            <a:ext cx="3833812" cy="86026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2109788"/>
            <a:ext cx="2255838" cy="6894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926EA2-29E4-43DA-8A67-B98E56DE641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100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613" y="7056438"/>
            <a:ext cx="4114800" cy="8334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613" y="900113"/>
            <a:ext cx="411480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613" y="7889875"/>
            <a:ext cx="4114800" cy="11826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4C6ABF-157C-4426-8F0C-287632D4CD6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257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95350"/>
            <a:ext cx="5829300" cy="168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911475"/>
            <a:ext cx="5829300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9185275"/>
            <a:ext cx="14287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185275"/>
            <a:ext cx="21717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185275"/>
            <a:ext cx="14287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FEBEEF8-3B09-4D0B-B453-477A2192F1C7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ang-my@nsk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ang-ju@nsk.co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549275" y="1208088"/>
            <a:ext cx="57912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ko-KR" altLang="en-US" sz="1600" b="1" dirty="0"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자동차</a:t>
            </a:r>
            <a:r>
              <a:rPr lang="en-US" altLang="ko-KR" sz="1600" b="1" dirty="0"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600" b="1" dirty="0"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및 산업기계</a:t>
            </a:r>
            <a:r>
              <a:rPr lang="en-US" altLang="ko-KR" sz="1600" b="1" dirty="0"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600" b="1" dirty="0" err="1"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정밀기계용</a:t>
            </a:r>
            <a:r>
              <a:rPr lang="ko-KR" altLang="en-US" sz="1600" b="1" dirty="0"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기계부품 제조 </a:t>
            </a:r>
            <a:r>
              <a:rPr lang="en-US" altLang="ko-KR" sz="1600" b="1" dirty="0"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Maker</a:t>
            </a:r>
            <a:endParaRPr lang="en-US" altLang="ko-KR" b="1" dirty="0"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/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한국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NSK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는 </a:t>
            </a:r>
            <a:r>
              <a:rPr lang="ko-KR" altLang="en-US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일본정공의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한국법인으로서 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1987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년 설립이래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한국의 베어링 및 정밀기계산업의 발전에 이바지하여 왔습니다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자동차와 산업기계를 비롯한 전 산업분야에 사용되는 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/>
            </a:r>
            <a:b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</a:b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초정밀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베어링을 국산화하고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이를 창원공장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천안공장에서 생산하여 국내외에 공급하고 있습니다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eaLnBrk="1" hangingPunct="1"/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안전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품질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준법</a:t>
            </a:r>
            <a:r>
              <a:rPr lang="en-US" altLang="ko-KR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환경을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최우선 가치로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지속적인 경쟁력 추구를 위한 혁신과 도전의 자세로  모든 구성원이 보람을 갖고 전원이 참가하여 긍지를 가질 수 있는 직장을 지향합니다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  <a:p>
            <a:pPr eaLnBrk="1" hangingPunct="1"/>
            <a:endParaRPr lang="en-US" alt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/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쉼 없이 구르며 세상을 변화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발전시키는 베어링처럼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한국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NSK</a:t>
            </a:r>
            <a:r>
              <a:rPr lang="ko-KR" altLang="en-US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와 함께 끊임없이 도전하며 성장해 나갈 인재를 모집합니다</a:t>
            </a:r>
            <a:r>
              <a:rPr lang="en-US" alt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333375" y="3579813"/>
            <a:ext cx="2016125" cy="212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1. </a:t>
            </a:r>
            <a:r>
              <a:rPr lang="ko-KR" altLang="en-US" sz="1400" b="1" dirty="0" err="1">
                <a:latin typeface="맑은 고딕" panose="020B0503020000020004" pitchFamily="50" charset="-127"/>
                <a:ea typeface="맑은 고딕" panose="020B0503020000020004" pitchFamily="50" charset="-127"/>
              </a:rPr>
              <a:t>모집부문</a:t>
            </a:r>
            <a:r>
              <a: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</a:p>
        </p:txBody>
      </p:sp>
      <p:sp>
        <p:nvSpPr>
          <p:cNvPr id="2083" name="Rectangle 515"/>
          <p:cNvSpPr>
            <a:spLocks noChangeArrowheads="1"/>
          </p:cNvSpPr>
          <p:nvPr/>
        </p:nvSpPr>
        <p:spPr bwMode="auto">
          <a:xfrm>
            <a:off x="404813" y="762000"/>
            <a:ext cx="5791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/>
            <a:r>
              <a:rPr lang="ko-KR" altLang="en-US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한국</a:t>
            </a:r>
            <a:r>
              <a:rPr lang="en-US" altLang="ko-KR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NSK</a:t>
            </a:r>
            <a:r>
              <a:rPr lang="ko-KR" altLang="en-US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㈜ </a:t>
            </a:r>
            <a:r>
              <a:rPr lang="ko-KR" altLang="en-US" sz="2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신입 </a:t>
            </a:r>
            <a:r>
              <a:rPr lang="ko-KR" altLang="en-US" sz="2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사원 </a:t>
            </a:r>
            <a:r>
              <a:rPr lang="ko-KR" altLang="en-US" sz="2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모집</a:t>
            </a:r>
          </a:p>
        </p:txBody>
      </p:sp>
      <p:pic>
        <p:nvPicPr>
          <p:cNvPr id="2084" name="그림 13" descr="NSK LOGO (2)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575" y="168275"/>
            <a:ext cx="1314450" cy="56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Group 5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065011"/>
              </p:ext>
            </p:extLst>
          </p:nvPr>
        </p:nvGraphicFramePr>
        <p:xfrm>
          <a:off x="620713" y="3830638"/>
          <a:ext cx="5832475" cy="1581777"/>
        </p:xfrm>
        <a:graphic>
          <a:graphicData uri="http://schemas.openxmlformats.org/drawingml/2006/table">
            <a:tbl>
              <a:tblPr/>
              <a:tblGrid>
                <a:gridCol w="520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7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2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79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004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부문</a:t>
                      </a:r>
                    </a:p>
                  </a:txBody>
                  <a:tcPr marL="91442" marR="91442" marT="45738" marB="4573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모집분야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업무내용 및 자격요건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91444" marR="91444" marT="45772" marB="4577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근무지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086">
                <a:tc rowSpan="2">
                  <a:txBody>
                    <a:bodyPr/>
                    <a:lstStyle/>
                    <a:p>
                      <a:pPr algn="ctr"/>
                      <a:r>
                        <a:rPr lang="ko-KR" altLang="en-US" sz="1100" b="0" dirty="0" smtClean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기술부문</a:t>
                      </a:r>
                      <a:endParaRPr lang="ko-KR" altLang="en-US" sz="1100" b="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38" marB="45738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생산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algn="ctr"/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신입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명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업무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내용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생산공장 공정 관리 및 운영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-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신규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/</a:t>
                      </a:r>
                      <a:r>
                        <a:rPr kumimoji="1" lang="ko-KR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양산설비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효율화 및 생산성 향상 활동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- 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생산 문제점 개선 및 각종 지표 관리 등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창원</a:t>
                      </a: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21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자격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  <a:p>
                      <a:pPr marL="0" marR="0" lvl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요건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공학계열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기계공학</a:t>
                      </a: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r>
                        <a:rPr kumimoji="1" lang="ko-KR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전공자</a:t>
                      </a:r>
                      <a:endParaRPr kumimoji="1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1442" marR="91442" marT="45738" marB="4573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8683" y="5764213"/>
            <a:ext cx="6529388" cy="2616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400" b="1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지원기간 </a:t>
            </a:r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en-US" altLang="ko-KR" sz="14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2025. 09. 25(</a:t>
            </a:r>
            <a:r>
              <a:rPr lang="ko-KR" altLang="en-US" sz="14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목</a:t>
            </a:r>
            <a:r>
              <a:rPr lang="en-US" altLang="ko-KR" sz="14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en-US" altLang="ko-KR" sz="14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~ </a:t>
            </a:r>
            <a:r>
              <a:rPr lang="en-US" altLang="ko-KR" sz="14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10. 14(</a:t>
            </a:r>
            <a:r>
              <a:rPr lang="ko-KR" altLang="en-US" sz="14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화</a:t>
            </a:r>
            <a:r>
              <a:rPr lang="en-US" altLang="ko-KR" sz="14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</a:t>
            </a:r>
            <a:r>
              <a:rPr lang="ko-KR" altLang="en-US" sz="1400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endParaRPr lang="ko-KR" altLang="en-US" sz="1400" dirty="0" smtClean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4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r>
              <a:rPr lang="en-US" altLang="ko-KR" sz="14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400" b="1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접수방법</a:t>
            </a:r>
            <a:r>
              <a:rPr lang="ko-KR" altLang="en-US" sz="14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4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4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이메일 접수 </a:t>
            </a:r>
            <a:r>
              <a:rPr lang="en-US" altLang="ko-KR" sz="14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en-US" altLang="ko-KR" sz="14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hlinkClick r:id="rId4"/>
              </a:rPr>
              <a:t>Jang-my@nsk.com</a:t>
            </a:r>
            <a:r>
              <a:rPr lang="en-US" altLang="ko-KR" sz="14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1400" dirty="0" smtClean="0"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4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r>
              <a:rPr lang="en-US" altLang="ko-KR" sz="14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4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지원자격</a:t>
            </a:r>
            <a:endParaRPr lang="en-US" altLang="ko-KR" sz="14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- 4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년제 대학교 학사학위 이상 소지자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(25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월 기준 </a:t>
            </a:r>
            <a:r>
              <a:rPr lang="ko-KR" altLang="en-US" sz="12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기졸업자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및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26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월 졸업예정자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단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26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월 졸업 예정자의 경우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입사 시점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(12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월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부터 근무 </a:t>
            </a:r>
            <a:r>
              <a:rPr lang="ko-KR" altLang="en-US" sz="12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가능자만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지원 가능</a:t>
            </a:r>
            <a:endParaRPr lang="ko-KR" altLang="en-US" sz="12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남성의 경우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병역필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또는 </a:t>
            </a:r>
            <a:r>
              <a:rPr lang="ko-KR" altLang="en-US" sz="120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면제자로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해외여행에 결격사유가 없는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자</a:t>
            </a:r>
            <a:endParaRPr lang="en-US" altLang="ko-KR" sz="1200" dirty="0" smtClean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20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어학자격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보유자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 TOEIC 700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이상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(OPIC IM2 or </a:t>
            </a:r>
            <a:r>
              <a:rPr lang="en-US" altLang="ko-KR" sz="120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Toeic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Speaking Lv6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대체 가능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            2)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접수 마감일 기준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 이내 성적에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한함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유효성적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                    3)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일본어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(JPT, JLPT)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는 가산점으로만 반영함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자격요건에 </a:t>
            </a:r>
            <a:r>
              <a:rPr lang="ko-KR" altLang="en-US" sz="12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해당없음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999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직사각형 2"/>
          <p:cNvSpPr>
            <a:spLocks noChangeArrowheads="1"/>
          </p:cNvSpPr>
          <p:nvPr/>
        </p:nvSpPr>
        <p:spPr bwMode="auto">
          <a:xfrm>
            <a:off x="260648" y="287784"/>
            <a:ext cx="6408738" cy="8756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4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5. </a:t>
            </a:r>
            <a:r>
              <a:rPr lang="ko-KR" altLang="en-US" sz="1400" b="1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전형일정</a:t>
            </a:r>
            <a:r>
              <a:rPr lang="ko-KR" altLang="en-US" sz="12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 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서류전형                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’25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월</a:t>
            </a:r>
            <a:r>
              <a:rPr lang="en-US" altLang="ko-KR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합격자에 한하여 개별 통보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* 1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차 면접                 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’25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lang="en-US" altLang="ko-KR" sz="1200" dirty="0" smtClean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* 2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차 면접                 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’25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월 </a:t>
            </a:r>
            <a:endParaRPr lang="en-US" altLang="ko-KR" sz="1200" dirty="0" smtClean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</a:t>
            </a:r>
            <a:r>
              <a:rPr lang="en-US" altLang="ko-KR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* </a:t>
            </a:r>
            <a:r>
              <a:rPr lang="ko-KR" altLang="en-US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입사                      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’25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년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월 예정</a:t>
            </a:r>
            <a:endParaRPr lang="en-US" altLang="ko-KR" sz="1200" dirty="0" smtClean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*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전형일정은 당사 사정에 의해 변경될 가능성이 있습니다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  (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변경사항 발생시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대상자에 한하여 개별 통보 예정</a:t>
            </a:r>
            <a:r>
              <a:rPr lang="en-US" altLang="ko-KR" sz="12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12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4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6. </a:t>
            </a:r>
            <a:r>
              <a:rPr lang="ko-KR" altLang="en-US" sz="14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근무조건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정규직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신입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3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개월 수습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적용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수습기간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중  급여 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80%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지급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주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 근무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유연근무제 실시 중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1)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서울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08:30 ~ 17:30, 2)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창원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천안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08:00 ~ 17:00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급여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: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사내 규정에 의함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명절 </a:t>
            </a:r>
            <a:r>
              <a:rPr lang="ko-KR" altLang="en-US" sz="120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차례비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휴가비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기말상여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포함 연봉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5,000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만원 이상 수준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endParaRPr lang="en-US" altLang="ko-KR" sz="12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4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7. </a:t>
            </a:r>
            <a:r>
              <a:rPr lang="ko-KR" altLang="en-US" sz="14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복리후생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휴가 지원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여름휴가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일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휴가비 지급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),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연차휴가 부여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(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미사용 시 연차수당 지급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)</a:t>
            </a:r>
          </a:p>
          <a:p>
            <a:pPr eaLnBrk="1" hangingPunct="1">
              <a:spcBef>
                <a:spcPct val="50000"/>
              </a:spcBef>
            </a:pP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-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연금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보험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국민연금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건강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고용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산재보험 가입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퇴직연금제도 가입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포상 제도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장기근속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우수사원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우수부서 표창 및 포상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건강 지원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본인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배우자 연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회 건강검진 지원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생활 지원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무주택융자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지원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자녀학자금 지원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창원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천안 지역 아파트기숙사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지원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경조사 지원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화환 및 </a:t>
            </a:r>
            <a:r>
              <a:rPr lang="ko-KR" altLang="en-US" sz="120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상조용품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지원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각종 경조금 및 휴가 지원</a:t>
            </a:r>
            <a:endParaRPr lang="en-US" altLang="ko-KR" sz="1200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편의 지원 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: 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중식 또는 </a:t>
            </a:r>
            <a:r>
              <a:rPr lang="ko-KR" altLang="en-US" sz="120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중식비</a:t>
            </a:r>
            <a:r>
              <a:rPr lang="ko-KR" altLang="en-US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지원</a:t>
            </a: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 err="1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복</a:t>
            </a:r>
            <a:r>
              <a:rPr lang="ko-KR" altLang="en-US" sz="1200" dirty="0" err="1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지포인트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지원</a:t>
            </a:r>
            <a:endParaRPr lang="en-US" altLang="ko-KR" sz="1200" dirty="0" smtClean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endParaRPr lang="en-US" altLang="ko-KR" sz="1200" b="1" dirty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400" b="1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8. </a:t>
            </a:r>
            <a:r>
              <a:rPr lang="ko-KR" altLang="en-US" sz="1400" b="1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지원자 유의사항</a:t>
            </a:r>
            <a:endParaRPr lang="en-US" altLang="ko-KR" sz="1400" b="1" dirty="0" smtClean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입사지원서의 기재 내용이 사실과 다른 경우 서류전형 합격 또는 임용이 취소됩니다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해당 부문의 적합한 지원자가 없을 경우 채용하지 않을 수 있습니다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-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전형 일정은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회사 내부 사정으로 변동될 수 있으며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결과는 문자를 통해 </a:t>
            </a:r>
            <a:endParaRPr lang="en-US" altLang="ko-KR" sz="1200" dirty="0" smtClean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지원자 전원에게 안내됩니다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그 외 상세 일정은 전형 별 합격자에 한해 </a:t>
            </a:r>
            <a:endParaRPr lang="en-US" altLang="ko-KR" sz="1200" dirty="0" smtClean="0">
              <a:solidFill>
                <a:srgbClr val="00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</a:t>
            </a:r>
            <a:r>
              <a:rPr lang="ko-KR" altLang="en-US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개별 안내드릴 예정입니다</a:t>
            </a:r>
            <a:r>
              <a:rPr lang="en-US" altLang="ko-KR" sz="1200" dirty="0" smtClean="0"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- 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기타 </a:t>
            </a:r>
            <a:r>
              <a:rPr lang="ko-KR" altLang="en-US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문의사항은 한국</a:t>
            </a:r>
            <a:r>
              <a:rPr lang="en-US" altLang="ko-KR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NSK </a:t>
            </a:r>
            <a:r>
              <a:rPr lang="ko-KR" altLang="en-US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창원공장 업무지원팀으로 </a:t>
            </a:r>
            <a:r>
              <a:rPr lang="ko-KR" altLang="en-US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문의하시기 바랍니다</a:t>
            </a:r>
            <a:r>
              <a:rPr lang="en-US" altLang="ko-KR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Tel : </a:t>
            </a:r>
            <a:r>
              <a:rPr lang="en-US" altLang="ko-KR" sz="1200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055)239-3351 (08:00 ~ 17:00)</a:t>
            </a:r>
            <a:endParaRPr lang="en-US" altLang="ko-KR" sz="1200" dirty="0">
              <a:solidFill>
                <a:srgbClr val="FF0000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ko-KR" sz="1200" dirty="0"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     e-mail : </a:t>
            </a:r>
            <a:r>
              <a:rPr lang="en-US" altLang="ko-KR" sz="1200" dirty="0" smtClean="0">
                <a:solidFill>
                  <a:srgbClr val="0000CC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Jang-my@nsk.com</a:t>
            </a:r>
            <a:endParaRPr lang="en-US" altLang="ko-KR" sz="1200" dirty="0" smtClean="0">
              <a:solidFill>
                <a:srgbClr val="0000CC"/>
              </a:solidFill>
              <a:latin typeface="맑은 고딕" panose="020B0503020000020004" pitchFamily="50" charset="-127"/>
              <a:ea typeface="맑은 고딕" panose="020B0503020000020004" pitchFamily="50" charset="-127"/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13935</TotalTime>
  <Words>623</Words>
  <Application>Microsoft Office PowerPoint</Application>
  <PresentationFormat>사용자 지정</PresentationFormat>
  <Paragraphs>66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굴림</vt:lpstr>
      <vt:lpstr>맑은 고딕</vt:lpstr>
      <vt:lpstr>기본 디자인</vt:lpstr>
      <vt:lpstr>PowerPoint 프레젠테이션</vt:lpstr>
      <vt:lpstr>PowerPoint 프레젠테이션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.</dc:creator>
  <cp:lastModifiedBy>張 明根/MYEONG GEUN JANG /장 명근</cp:lastModifiedBy>
  <cp:revision>415</cp:revision>
  <cp:lastPrinted>2025-09-23T08:21:53Z</cp:lastPrinted>
  <dcterms:created xsi:type="dcterms:W3CDTF">2000-06-16T08:50:56Z</dcterms:created>
  <dcterms:modified xsi:type="dcterms:W3CDTF">2025-09-24T06:00:58Z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16387ec9-ccac-4888-bc8e-8c6331b01e7d</vt:lpwstr>
  </property>
  <property fmtid="{D5CDD505-2E9C-101B-9397-08002B2CF9AE}" pid="3" name="NSKClassification">
    <vt:lpwstr>Confidential</vt:lpwstr>
  </property>
</Properties>
</file>